
<file path=[Content_Types].xml><?xml version="1.0" encoding="utf-8"?>
<Types xmlns="http://schemas.openxmlformats.org/package/2006/content-types">
  <Default Extension="emf" ContentType="image/x-emf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comments/modernComment_101_0.xml" ContentType="application/vnd.ms-powerpoint.comments+xml"/>
  <Override PartName="/ppt/comments/modernComment_102_0.xml" ContentType="application/vnd.ms-powerpoint.comments+xml"/>
  <Override PartName="/ppt/comments/modernComment_108_0.xml" ContentType="application/vnd.ms-powerpoint.comments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64" r:id="rId5"/>
    <p:sldId id="261" r:id="rId6"/>
    <p:sldId id="260" r:id="rId7"/>
    <p:sldId id="265" r:id="rId8"/>
    <p:sldId id="269" r:id="rId9"/>
    <p:sldId id="259" r:id="rId10"/>
    <p:sldId id="286" r:id="rId11"/>
    <p:sldId id="288" r:id="rId12"/>
    <p:sldId id="284" r:id="rId13"/>
    <p:sldId id="285" r:id="rId14"/>
    <p:sldId id="289" r:id="rId15"/>
  </p:sldIdLst>
  <p:sldSz cx="9144000" cy="5143500" type="screen16x9"/>
  <p:notesSz cx="9144000" cy="51435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E2106CF7-3CB6-E79B-8282-F96D1706E1C5}" name="Cole Dumont" initials="CD" userId="5f07b42e061eebce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32540"/>
    <a:srgbClr val="B325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DEE6933-67A9-405D-AC71-BCD5CE4741C9}" v="3136" dt="2023-11-29T02:08:35.363"/>
    <p1510:client id="{676F72C7-369A-8F46-AC22-ABDCD8270CD1}" v="13" dt="2023-11-29T06:45:50.062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600"/>
    <p:restoredTop sz="94673"/>
  </p:normalViewPr>
  <p:slideViewPr>
    <p:cSldViewPr>
      <p:cViewPr varScale="1">
        <p:scale>
          <a:sx n="169" d="100"/>
          <a:sy n="169" d="100"/>
        </p:scale>
        <p:origin x="184" y="22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8/10/relationships/authors" Target="authors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ole Dumont" userId="5f07b42e061eebce" providerId="LiveId" clId="{676F72C7-369A-8F46-AC22-ABDCD8270CD1}"/>
    <pc:docChg chg="modSld">
      <pc:chgData name="Cole Dumont" userId="5f07b42e061eebce" providerId="LiveId" clId="{676F72C7-369A-8F46-AC22-ABDCD8270CD1}" dt="2023-11-29T23:20:36.826" v="3" actId="207"/>
      <pc:docMkLst>
        <pc:docMk/>
      </pc:docMkLst>
      <pc:sldChg chg="modSp mod">
        <pc:chgData name="Cole Dumont" userId="5f07b42e061eebce" providerId="LiveId" clId="{676F72C7-369A-8F46-AC22-ABDCD8270CD1}" dt="2023-11-29T23:20:14.140" v="0" actId="207"/>
        <pc:sldMkLst>
          <pc:docMk/>
          <pc:sldMk cId="0" sldId="257"/>
        </pc:sldMkLst>
        <pc:spChg chg="mod">
          <ac:chgData name="Cole Dumont" userId="5f07b42e061eebce" providerId="LiveId" clId="{676F72C7-369A-8F46-AC22-ABDCD8270CD1}" dt="2023-11-29T23:20:14.140" v="0" actId="207"/>
          <ac:spMkLst>
            <pc:docMk/>
            <pc:sldMk cId="0" sldId="257"/>
            <ac:spMk id="4" creationId="{00000000-0000-0000-0000-000000000000}"/>
          </ac:spMkLst>
        </pc:spChg>
      </pc:sldChg>
      <pc:sldChg chg="modSp mod">
        <pc:chgData name="Cole Dumont" userId="5f07b42e061eebce" providerId="LiveId" clId="{676F72C7-369A-8F46-AC22-ABDCD8270CD1}" dt="2023-11-29T23:20:36.826" v="3" actId="207"/>
        <pc:sldMkLst>
          <pc:docMk/>
          <pc:sldMk cId="0" sldId="258"/>
        </pc:sldMkLst>
        <pc:spChg chg="mod">
          <ac:chgData name="Cole Dumont" userId="5f07b42e061eebce" providerId="LiveId" clId="{676F72C7-369A-8F46-AC22-ABDCD8270CD1}" dt="2023-11-29T23:20:36.826" v="3" actId="207"/>
          <ac:spMkLst>
            <pc:docMk/>
            <pc:sldMk cId="0" sldId="258"/>
            <ac:spMk id="3" creationId="{00000000-0000-0000-0000-000000000000}"/>
          </ac:spMkLst>
        </pc:spChg>
      </pc:sldChg>
      <pc:sldChg chg="modSp mod">
        <pc:chgData name="Cole Dumont" userId="5f07b42e061eebce" providerId="LiveId" clId="{676F72C7-369A-8F46-AC22-ABDCD8270CD1}" dt="2023-11-29T23:20:25.113" v="1" actId="207"/>
        <pc:sldMkLst>
          <pc:docMk/>
          <pc:sldMk cId="1969473362" sldId="285"/>
        </pc:sldMkLst>
        <pc:spChg chg="mod">
          <ac:chgData name="Cole Dumont" userId="5f07b42e061eebce" providerId="LiveId" clId="{676F72C7-369A-8F46-AC22-ABDCD8270CD1}" dt="2023-11-29T23:20:25.113" v="1" actId="207"/>
          <ac:spMkLst>
            <pc:docMk/>
            <pc:sldMk cId="1969473362" sldId="285"/>
            <ac:spMk id="3" creationId="{00000000-0000-0000-0000-000000000000}"/>
          </ac:spMkLst>
        </pc:spChg>
      </pc:sldChg>
      <pc:sldChg chg="modSp mod">
        <pc:chgData name="Cole Dumont" userId="5f07b42e061eebce" providerId="LiveId" clId="{676F72C7-369A-8F46-AC22-ABDCD8270CD1}" dt="2023-11-29T23:20:28.788" v="2" actId="207"/>
        <pc:sldMkLst>
          <pc:docMk/>
          <pc:sldMk cId="2379423781" sldId="289"/>
        </pc:sldMkLst>
        <pc:spChg chg="mod">
          <ac:chgData name="Cole Dumont" userId="5f07b42e061eebce" providerId="LiveId" clId="{676F72C7-369A-8F46-AC22-ABDCD8270CD1}" dt="2023-11-29T23:20:28.788" v="2" actId="207"/>
          <ac:spMkLst>
            <pc:docMk/>
            <pc:sldMk cId="2379423781" sldId="289"/>
            <ac:spMk id="3" creationId="{00000000-0000-0000-0000-000000000000}"/>
          </ac:spMkLst>
        </pc:spChg>
      </pc:sldChg>
    </pc:docChg>
  </pc:docChgLst>
</pc:chgInfo>
</file>

<file path=ppt/comments/modernComment_101_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C1A0347-357D-ED47-8F73-FA4B844C02F4}" authorId="{E2106CF7-3CB6-E79B-8282-F96D1706E1C5}" created="2023-11-28T20:35:07.259">
    <pc:sldMkLst xmlns:pc="http://schemas.microsoft.com/office/powerpoint/2013/main/command">
      <pc:docMk/>
      <pc:sldMk cId="0" sldId="257"/>
    </pc:sldMkLst>
    <p188:txBody>
      <a:bodyPr/>
      <a:lstStyle/>
      <a:p>
        <a:r>
          <a:rPr lang="en-US"/>
          <a:t>Done</a:t>
        </a:r>
      </a:p>
    </p188:txBody>
  </p188:cm>
</p188:cmLst>
</file>

<file path=ppt/comments/modernComment_102_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0A514FEE-79BF-43A3-920F-730FDB8DC4B1}" authorId="{E2106CF7-3CB6-E79B-8282-F96D1706E1C5}" created="2023-11-28T22:10:36.027">
    <pc:sldMkLst xmlns:pc="http://schemas.microsoft.com/office/powerpoint/2013/main/command">
      <pc:docMk/>
      <pc:sldMk cId="0" sldId="258"/>
    </pc:sldMkLst>
    <p188:txBody>
      <a:bodyPr/>
      <a:lstStyle/>
      <a:p>
        <a:r>
          <a:rPr lang="en-US"/>
          <a:t>Done</a:t>
        </a:r>
      </a:p>
    </p188:txBody>
  </p188:cm>
</p188:cmLst>
</file>

<file path=ppt/comments/modernComment_108_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9277808D-51D6-4429-99B5-4215E467F897}" authorId="{E2106CF7-3CB6-E79B-8282-F96D1706E1C5}" created="2023-11-28T22:46:58.920">
    <pc:sldMkLst xmlns:pc="http://schemas.microsoft.com/office/powerpoint/2013/main/command">
      <pc:docMk/>
      <pc:sldMk cId="0" sldId="264"/>
    </pc:sldMkLst>
    <p188:txBody>
      <a:bodyPr/>
      <a:lstStyle/>
      <a:p>
        <a:r>
          <a:rPr lang="en-US"/>
          <a:t>Done</a:t>
        </a:r>
      </a:p>
    </p188:txBody>
  </p188:cm>
</p188:cmLst>
</file>

<file path=ppt/media/image1.png>
</file>

<file path=ppt/media/image10.png>
</file>

<file path=ppt/media/image12.png>
</file>

<file path=ppt/media/image13.png>
</file>

<file path=ppt/media/image14.jpg>
</file>

<file path=ppt/media/image2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94553D-F711-406C-BCBE-E05366415DC0}" type="datetimeFigureOut">
              <a:rPr lang="en-US" smtClean="0"/>
              <a:t>11/28/23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642938"/>
            <a:ext cx="3086100" cy="17367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2474913"/>
            <a:ext cx="7315200" cy="20256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4886325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4886325"/>
            <a:ext cx="3962400" cy="2571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AD743A-4924-40EA-95D2-45657F59B6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963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AD743A-4924-40EA-95D2-45657F59B67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3174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1594485"/>
            <a:ext cx="7772400" cy="10801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6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2880360"/>
            <a:ext cx="6400800" cy="12858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11/28/23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 not remove" hidden="1">
            <a:extLst>
              <a:ext uri="{FF2B5EF4-FFF2-40B4-BE49-F238E27FC236}">
                <a16:creationId xmlns:a16="http://schemas.microsoft.com/office/drawing/2014/main" id="{15236E48-C3A4-DA79-E29A-2E49E21D77E5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700" cy="12700"/>
          </a:xfrm>
          <a:prstGeom prst="octagon">
            <a:avLst/>
          </a:prstGeom>
          <a:noFill/>
          <a:ln w="2540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15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6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11/28/23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6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11/28/23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6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11/28/23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o not remove" hidden="1">
            <a:extLst>
              <a:ext uri="{FF2B5EF4-FFF2-40B4-BE49-F238E27FC236}">
                <a16:creationId xmlns:a16="http://schemas.microsoft.com/office/drawing/2014/main" id="{14F5D092-592F-F790-1BB2-2458B307FEEB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700" cy="12700"/>
          </a:xfrm>
          <a:prstGeom prst="octagon">
            <a:avLst/>
          </a:prstGeom>
          <a:noFill/>
          <a:ln w="2540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15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11/28/23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26727" y="162051"/>
            <a:ext cx="8490545" cy="2692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60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06484" y="2060878"/>
            <a:ext cx="5718810" cy="2920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11/28/23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_rels/slide2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101_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8/10/relationships/comments" Target="../comments/modernComment_102_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8/10/relationships/comments" Target="../comments/modernComment_108_0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/>
          <p:nvPr/>
        </p:nvSpPr>
        <p:spPr>
          <a:xfrm>
            <a:off x="8969307" y="4904740"/>
            <a:ext cx="96520" cy="177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000" dirty="0">
                <a:solidFill>
                  <a:srgbClr val="595959"/>
                </a:solidFill>
                <a:latin typeface="Arial"/>
                <a:cs typeface="Arial"/>
              </a:rPr>
              <a:t>1</a:t>
            </a:r>
            <a:endParaRPr sz="1000">
              <a:latin typeface="Arial"/>
              <a:cs typeface="Arial"/>
            </a:endParaRPr>
          </a:p>
        </p:txBody>
      </p:sp>
      <p:pic>
        <p:nvPicPr>
          <p:cNvPr id="5" name="Picture 4" descr="A red and black logo&#10;&#10;Description automatically generated">
            <a:extLst>
              <a:ext uri="{FF2B5EF4-FFF2-40B4-BE49-F238E27FC236}">
                <a16:creationId xmlns:a16="http://schemas.microsoft.com/office/drawing/2014/main" id="{0F354444-3C1E-470C-E7C0-DD7ED541AB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0472" y="1428750"/>
            <a:ext cx="6663055" cy="131595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232D5D8-5D3E-78CD-E97F-6A95936205B5}"/>
              </a:ext>
            </a:extLst>
          </p:cNvPr>
          <p:cNvSpPr txBox="1"/>
          <p:nvPr/>
        </p:nvSpPr>
        <p:spPr>
          <a:xfrm>
            <a:off x="2895599" y="3409950"/>
            <a:ext cx="335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EQUIFAX, INC (NYSE: EFX)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5D8377B-281E-415D-0C47-8E79098C80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13" y="57150"/>
            <a:ext cx="9045773" cy="1147501"/>
          </a:xfrm>
          <a:prstGeom prst="rect">
            <a:avLst/>
          </a:prstGeom>
        </p:spPr>
      </p:pic>
      <p:pic>
        <p:nvPicPr>
          <p:cNvPr id="7" name="Picture 6" descr="A graph of a graph showing the growth of mortgage rates&#10;&#10;Description automatically generated">
            <a:extLst>
              <a:ext uri="{FF2B5EF4-FFF2-40B4-BE49-F238E27FC236}">
                <a16:creationId xmlns:a16="http://schemas.microsoft.com/office/drawing/2014/main" id="{D86E8EE9-D4E3-576F-D3CA-C9B3AD8566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180" y="1428750"/>
            <a:ext cx="3984395" cy="3337747"/>
          </a:xfrm>
          <a:prstGeom prst="rect">
            <a:avLst/>
          </a:prstGeom>
        </p:spPr>
      </p:pic>
      <p:pic>
        <p:nvPicPr>
          <p:cNvPr id="9" name="Picture 8" descr="A graph of a graph showing a number of different types of mortgage rates&#10;&#10;Description automatically generated with medium confidence">
            <a:extLst>
              <a:ext uri="{FF2B5EF4-FFF2-40B4-BE49-F238E27FC236}">
                <a16:creationId xmlns:a16="http://schemas.microsoft.com/office/drawing/2014/main" id="{2BE360A4-14A0-178C-0DD5-B9348E89AF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2508" y="1463777"/>
            <a:ext cx="3950312" cy="3302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2253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1887781"/>
              </p:ext>
            </p:extLst>
          </p:nvPr>
        </p:nvGraphicFramePr>
        <p:xfrm>
          <a:off x="1600200" y="742950"/>
          <a:ext cx="4343400" cy="285873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975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23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83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5633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9751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7230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7230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47089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97096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271883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271883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247089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329734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304800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228600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</a:tblGrid>
              <a:tr h="129008">
                <a:tc>
                  <a:txBody>
                    <a:bodyPr/>
                    <a:lstStyle/>
                    <a:p>
                      <a:pPr marL="144145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sz="500" b="1" spc="-25">
                          <a:latin typeface="Tahoma"/>
                          <a:cs typeface="Tahoma"/>
                        </a:rPr>
                        <a:t>Q1</a:t>
                      </a:r>
                      <a:endParaRPr sz="500">
                        <a:latin typeface="Tahoma"/>
                        <a:cs typeface="Tahoma"/>
                      </a:endParaRPr>
                    </a:p>
                  </a:txBody>
                  <a:tcPr marL="0" marR="0" marT="25633" marB="0">
                    <a:lnL w="9525">
                      <a:solidFill>
                        <a:srgbClr val="000000"/>
                      </a:solidFill>
                      <a:prstDash val="solid"/>
                    </a:lnL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sz="500" b="1" spc="-25">
                          <a:latin typeface="Tahoma"/>
                          <a:cs typeface="Tahoma"/>
                        </a:rPr>
                        <a:t>Q2</a:t>
                      </a:r>
                      <a:endParaRPr sz="500">
                        <a:latin typeface="Tahoma"/>
                        <a:cs typeface="Tahoma"/>
                      </a:endParaRPr>
                    </a:p>
                  </a:txBody>
                  <a:tcPr marL="0" marR="0" marT="25633" marB="0"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sz="500" b="1" spc="-25">
                          <a:latin typeface="Tahoma"/>
                          <a:cs typeface="Tahoma"/>
                        </a:rPr>
                        <a:t>Q3</a:t>
                      </a:r>
                      <a:endParaRPr sz="500">
                        <a:latin typeface="Tahoma"/>
                        <a:cs typeface="Tahoma"/>
                      </a:endParaRPr>
                    </a:p>
                  </a:txBody>
                  <a:tcPr marL="0" marR="0" marT="25633" marB="0"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130810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sz="500" b="1" spc="-25">
                          <a:latin typeface="Tahoma"/>
                          <a:cs typeface="Tahoma"/>
                        </a:rPr>
                        <a:t>Q4</a:t>
                      </a:r>
                      <a:endParaRPr sz="500">
                        <a:latin typeface="Tahoma"/>
                        <a:cs typeface="Tahoma"/>
                      </a:endParaRPr>
                    </a:p>
                  </a:txBody>
                  <a:tcPr marL="0" marR="0" marT="25633" marB="0"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44145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sz="500" b="1" spc="-25">
                          <a:latin typeface="Tahoma"/>
                          <a:cs typeface="Tahoma"/>
                        </a:rPr>
                        <a:t>Q1</a:t>
                      </a:r>
                      <a:endParaRPr sz="500">
                        <a:latin typeface="Tahoma"/>
                        <a:cs typeface="Tahoma"/>
                      </a:endParaRPr>
                    </a:p>
                  </a:txBody>
                  <a:tcPr marL="0" marR="0" marT="25633" marB="0">
                    <a:lnL w="9525">
                      <a:solidFill>
                        <a:srgbClr val="000000"/>
                      </a:solidFill>
                      <a:prstDash val="solid"/>
                    </a:lnL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sz="500" b="1" spc="-25">
                          <a:latin typeface="Tahoma"/>
                          <a:cs typeface="Tahoma"/>
                        </a:rPr>
                        <a:t>Q2</a:t>
                      </a:r>
                      <a:endParaRPr sz="500">
                        <a:latin typeface="Tahoma"/>
                        <a:cs typeface="Tahoma"/>
                      </a:endParaRPr>
                    </a:p>
                  </a:txBody>
                  <a:tcPr marL="0" marR="0" marT="25633" marB="0"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sz="500" b="1" spc="-25">
                          <a:latin typeface="Tahoma"/>
                          <a:cs typeface="Tahoma"/>
                        </a:rPr>
                        <a:t>Q3</a:t>
                      </a:r>
                      <a:endParaRPr sz="500">
                        <a:latin typeface="Tahoma"/>
                        <a:cs typeface="Tahoma"/>
                      </a:endParaRPr>
                    </a:p>
                  </a:txBody>
                  <a:tcPr marL="0" marR="0" marT="25633" marB="0"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sz="500" b="1" spc="-25">
                          <a:latin typeface="Tahoma"/>
                          <a:cs typeface="Tahoma"/>
                        </a:rPr>
                        <a:t>Q4</a:t>
                      </a:r>
                      <a:endParaRPr sz="500">
                        <a:latin typeface="Tahoma"/>
                        <a:cs typeface="Tahoma"/>
                      </a:endParaRPr>
                    </a:p>
                  </a:txBody>
                  <a:tcPr marL="0" marR="0" marT="25633" marB="0"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44145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sz="500" b="1" spc="-25">
                          <a:latin typeface="Tahoma"/>
                          <a:cs typeface="Tahoma"/>
                        </a:rPr>
                        <a:t>Q1</a:t>
                      </a:r>
                      <a:endParaRPr sz="500">
                        <a:latin typeface="Tahoma"/>
                        <a:cs typeface="Tahoma"/>
                      </a:endParaRPr>
                    </a:p>
                  </a:txBody>
                  <a:tcPr marL="0" marR="0" marT="25633" marB="0">
                    <a:lnL w="9525">
                      <a:solidFill>
                        <a:srgbClr val="000000"/>
                      </a:solidFill>
                      <a:prstDash val="solid"/>
                    </a:lnL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sz="500" b="1" spc="-25">
                          <a:latin typeface="Tahoma"/>
                          <a:cs typeface="Tahoma"/>
                        </a:rPr>
                        <a:t>Q2</a:t>
                      </a:r>
                      <a:endParaRPr sz="500">
                        <a:latin typeface="Tahoma"/>
                        <a:cs typeface="Tahoma"/>
                      </a:endParaRPr>
                    </a:p>
                  </a:txBody>
                  <a:tcPr marL="0" marR="0" marT="25633" marB="0"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sz="500" b="1" spc="-25">
                          <a:latin typeface="Tahoma"/>
                          <a:cs typeface="Tahoma"/>
                        </a:rPr>
                        <a:t>Q3</a:t>
                      </a:r>
                      <a:endParaRPr sz="500">
                        <a:latin typeface="Tahoma"/>
                        <a:cs typeface="Tahoma"/>
                      </a:endParaRPr>
                    </a:p>
                  </a:txBody>
                  <a:tcPr marL="0" marR="0" marT="25633" marB="0"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L="106680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sz="500" b="1" spc="-25">
                          <a:latin typeface="Tahoma"/>
                          <a:cs typeface="Tahoma"/>
                        </a:rPr>
                        <a:t>Q4</a:t>
                      </a:r>
                      <a:endParaRPr sz="500">
                        <a:latin typeface="Tahoma"/>
                        <a:cs typeface="Tahoma"/>
                      </a:endParaRPr>
                    </a:p>
                  </a:txBody>
                  <a:tcPr marL="0" marR="0" marT="25633" marB="0"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R="12065" algn="r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sz="500" b="1" spc="-20">
                          <a:latin typeface="Tahoma"/>
                          <a:cs typeface="Tahoma"/>
                        </a:rPr>
                        <a:t>2023</a:t>
                      </a:r>
                      <a:endParaRPr sz="500">
                        <a:latin typeface="Tahoma"/>
                        <a:cs typeface="Tahoma"/>
                      </a:endParaRPr>
                    </a:p>
                  </a:txBody>
                  <a:tcPr marL="0" marR="0" marT="25633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R="12065" algn="r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sz="500" b="1" spc="-20">
                          <a:latin typeface="Tahoma"/>
                          <a:cs typeface="Tahoma"/>
                        </a:rPr>
                        <a:t>2024</a:t>
                      </a:r>
                      <a:endParaRPr sz="500">
                        <a:latin typeface="Tahoma"/>
                        <a:cs typeface="Tahoma"/>
                      </a:endParaRPr>
                    </a:p>
                  </a:txBody>
                  <a:tcPr marL="0" marR="0" marT="25633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R="12065" algn="r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sz="500" b="1" spc="-20">
                          <a:latin typeface="Tahoma"/>
                          <a:cs typeface="Tahoma"/>
                        </a:rPr>
                        <a:t>2025</a:t>
                      </a:r>
                      <a:endParaRPr sz="500">
                        <a:latin typeface="Tahoma"/>
                        <a:cs typeface="Tahoma"/>
                      </a:endParaRPr>
                    </a:p>
                  </a:txBody>
                  <a:tcPr marL="0" marR="0" marT="25633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marR="12065" algn="r">
                        <a:lnSpc>
                          <a:spcPct val="100000"/>
                        </a:lnSpc>
                        <a:spcBef>
                          <a:spcPts val="305"/>
                        </a:spcBef>
                      </a:pPr>
                      <a:r>
                        <a:rPr sz="500" b="1" spc="-20">
                          <a:latin typeface="Tahoma"/>
                          <a:cs typeface="Tahoma"/>
                        </a:rPr>
                        <a:t>2026</a:t>
                      </a:r>
                      <a:endParaRPr sz="500">
                        <a:latin typeface="Tahoma"/>
                        <a:cs typeface="Tahoma"/>
                      </a:endParaRPr>
                    </a:p>
                  </a:txBody>
                  <a:tcPr marL="0" marR="0" marT="25633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7589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15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49530" algn="r">
                        <a:lnSpc>
                          <a:spcPct val="100000"/>
                        </a:lnSpc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1,385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T w="9525">
                      <a:solidFill>
                        <a:srgbClr val="000000"/>
                      </a:solidFill>
                      <a:prstDash val="solid"/>
                    </a:lnT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15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48895" algn="r">
                        <a:lnSpc>
                          <a:spcPct val="100000"/>
                        </a:lnSpc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1,450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0" marB="0">
                    <a:lnT w="9525">
                      <a:solidFill>
                        <a:srgbClr val="000000"/>
                      </a:solidFill>
                      <a:prstDash val="solid"/>
                    </a:lnT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15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12700" algn="r">
                        <a:lnSpc>
                          <a:spcPct val="100000"/>
                        </a:lnSpc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1,359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0" marB="0">
                    <a:lnT w="9525">
                      <a:solidFill>
                        <a:srgbClr val="000000"/>
                      </a:solidFill>
                      <a:prstDash val="solid"/>
                    </a:lnT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15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11430" algn="r">
                        <a:lnSpc>
                          <a:spcPct val="100000"/>
                        </a:lnSpc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1,375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0" marB="0"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15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48895" algn="r">
                        <a:lnSpc>
                          <a:spcPct val="100000"/>
                        </a:lnSpc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1,358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T w="9525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15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48895" algn="r">
                        <a:lnSpc>
                          <a:spcPct val="100000"/>
                        </a:lnSpc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1,342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0" marB="0">
                    <a:lnT w="9525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15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48895" algn="r">
                        <a:lnSpc>
                          <a:spcPct val="100000"/>
                        </a:lnSpc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1,351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0" marB="0">
                    <a:lnT w="9525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15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11430" algn="r">
                        <a:lnSpc>
                          <a:spcPct val="100000"/>
                        </a:lnSpc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1,378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0" marB="0"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15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48895" algn="r">
                        <a:lnSpc>
                          <a:spcPct val="100000"/>
                        </a:lnSpc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1,407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T w="9525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15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48895" algn="r">
                        <a:lnSpc>
                          <a:spcPct val="100000"/>
                        </a:lnSpc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1,447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0" marB="0">
                    <a:lnT w="9525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15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48895" algn="r">
                        <a:lnSpc>
                          <a:spcPct val="100000"/>
                        </a:lnSpc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1,468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0" marB="0">
                    <a:lnT w="9525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15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11430" algn="r">
                        <a:lnSpc>
                          <a:spcPct val="100000"/>
                        </a:lnSpc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1,482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0" marB="0"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15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11430" algn="r">
                        <a:lnSpc>
                          <a:spcPct val="100000"/>
                        </a:lnSpc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1,392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15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11430" algn="r">
                        <a:lnSpc>
                          <a:spcPct val="100000"/>
                        </a:lnSpc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1,357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15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11430" algn="r">
                        <a:lnSpc>
                          <a:spcPct val="100000"/>
                        </a:lnSpc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1,451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15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11430" algn="r">
                        <a:lnSpc>
                          <a:spcPct val="100000"/>
                        </a:lnSpc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1,440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T w="9525">
                      <a:solidFill>
                        <a:srgbClr val="000000"/>
                      </a:solidFill>
                      <a:prstDash val="soli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7491"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834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930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R="12065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961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R="101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983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992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 marR="48895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1,008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/>
                </a:tc>
                <a:tc>
                  <a:txBody>
                    <a:bodyPr/>
                    <a:lstStyle/>
                    <a:p>
                      <a:pPr marR="48895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1,030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/>
                </a:tc>
                <a:tc>
                  <a:txBody>
                    <a:bodyPr/>
                    <a:lstStyle/>
                    <a:p>
                      <a:pPr marR="1143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1,068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48895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1,105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 marR="48895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1,131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/>
                </a:tc>
                <a:tc>
                  <a:txBody>
                    <a:bodyPr/>
                    <a:lstStyle/>
                    <a:p>
                      <a:pPr marR="48895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1,156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/>
                </a:tc>
                <a:tc>
                  <a:txBody>
                    <a:bodyPr/>
                    <a:lstStyle/>
                    <a:p>
                      <a:pPr marR="1143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1,174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101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927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1143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1,025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1143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1,142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1143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1,135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6657"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552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520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R="12065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398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R="101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392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366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334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/>
                </a:tc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321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/>
                </a:tc>
                <a:tc>
                  <a:txBody>
                    <a:bodyPr/>
                    <a:lstStyle/>
                    <a:p>
                      <a:pPr marR="101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310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302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316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/>
                </a:tc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312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/>
                </a:tc>
                <a:tc>
                  <a:txBody>
                    <a:bodyPr/>
                    <a:lstStyle/>
                    <a:p>
                      <a:pPr marR="10795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308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101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465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101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333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101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310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101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305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6657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49530" algn="r">
                        <a:lnSpc>
                          <a:spcPct val="100000"/>
                        </a:lnSpc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4,327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2942" marB="0">
                    <a:lnL w="9525">
                      <a:solidFill>
                        <a:srgbClr val="000000"/>
                      </a:solidFill>
                      <a:prstDash val="solid"/>
                    </a:lnL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48895" algn="r">
                        <a:lnSpc>
                          <a:spcPct val="100000"/>
                        </a:lnSpc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4,250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2942" marB="0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12700" algn="r">
                        <a:lnSpc>
                          <a:spcPct val="100000"/>
                        </a:lnSpc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4,023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2942" marB="0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11430" algn="r">
                        <a:lnSpc>
                          <a:spcPct val="100000"/>
                        </a:lnSpc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4,043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2942" marB="0"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48895" algn="r">
                        <a:lnSpc>
                          <a:spcPct val="100000"/>
                        </a:lnSpc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4,149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2942" marB="0">
                    <a:lnL w="9525">
                      <a:solidFill>
                        <a:srgbClr val="00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48895" algn="r">
                        <a:lnSpc>
                          <a:spcPct val="100000"/>
                        </a:lnSpc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4,301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2942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48895" algn="r">
                        <a:lnSpc>
                          <a:spcPct val="100000"/>
                        </a:lnSpc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4,480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2942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11430" algn="r">
                        <a:lnSpc>
                          <a:spcPct val="100000"/>
                        </a:lnSpc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4,655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2942" marB="0"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48895" algn="r">
                        <a:lnSpc>
                          <a:spcPct val="100000"/>
                        </a:lnSpc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4,788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2942" marB="0">
                    <a:lnL w="9525">
                      <a:solidFill>
                        <a:srgbClr val="00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48895" algn="r">
                        <a:lnSpc>
                          <a:spcPct val="100000"/>
                        </a:lnSpc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4,824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2942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48895" algn="r">
                        <a:lnSpc>
                          <a:spcPct val="100000"/>
                        </a:lnSpc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4,920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2942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11430" algn="r">
                        <a:lnSpc>
                          <a:spcPct val="100000"/>
                        </a:lnSpc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4,904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2942" marB="0"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11430" algn="r">
                        <a:lnSpc>
                          <a:spcPct val="100000"/>
                        </a:lnSpc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4,161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2942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11430" algn="r">
                        <a:lnSpc>
                          <a:spcPct val="100000"/>
                        </a:lnSpc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4,397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2942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11430" algn="r">
                        <a:lnSpc>
                          <a:spcPct val="100000"/>
                        </a:lnSpc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4,859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2942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11430" algn="r">
                        <a:lnSpc>
                          <a:spcPct val="100000"/>
                        </a:lnSpc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4,935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2942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7911"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638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691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R="12065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724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R="101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732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743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749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/>
                </a:tc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763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/>
                </a:tc>
                <a:tc>
                  <a:txBody>
                    <a:bodyPr/>
                    <a:lstStyle/>
                    <a:p>
                      <a:pPr marR="101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762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783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795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/>
                </a:tc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802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/>
                </a:tc>
                <a:tc>
                  <a:txBody>
                    <a:bodyPr/>
                    <a:lstStyle/>
                    <a:p>
                      <a:pPr marR="10795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810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101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696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101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754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101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797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101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796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97491">
                <a:tc>
                  <a:txBody>
                    <a:bodyPr/>
                    <a:lstStyle/>
                    <a:p>
                      <a:pPr marR="48895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4.6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R="48895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3.1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R="1270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5.0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R="12065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5.7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48895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5.7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 marR="48895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5.3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/>
                </a:tc>
                <a:tc>
                  <a:txBody>
                    <a:bodyPr/>
                    <a:lstStyle/>
                    <a:p>
                      <a:pPr marR="48895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4.7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/>
                </a:tc>
                <a:tc>
                  <a:txBody>
                    <a:bodyPr/>
                    <a:lstStyle/>
                    <a:p>
                      <a:pPr marR="12065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4.1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48895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3.6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 marR="48895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3.4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/>
                </a:tc>
                <a:tc>
                  <a:txBody>
                    <a:bodyPr/>
                    <a:lstStyle/>
                    <a:p>
                      <a:pPr marR="48895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3.2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/>
                </a:tc>
                <a:tc>
                  <a:txBody>
                    <a:bodyPr/>
                    <a:lstStyle/>
                    <a:p>
                      <a:pPr marR="1143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3.3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12065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5.7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12065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4.1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12065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3.3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12065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3.9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97491">
                <a:tc>
                  <a:txBody>
                    <a:bodyPr/>
                    <a:lstStyle/>
                    <a:p>
                      <a:pPr marR="8128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366.7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R="8128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397.5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R="45085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401.4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R="4318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397.1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142875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398.0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 marR="8128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398.1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/>
                </a:tc>
                <a:tc>
                  <a:txBody>
                    <a:bodyPr/>
                    <a:lstStyle/>
                    <a:p>
                      <a:pPr marR="8128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394.1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/>
                </a:tc>
                <a:tc>
                  <a:txBody>
                    <a:bodyPr/>
                    <a:lstStyle/>
                    <a:p>
                      <a:pPr marR="4318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393.8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142875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394.5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 marL="105410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394.9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/>
                </a:tc>
                <a:tc>
                  <a:txBody>
                    <a:bodyPr/>
                    <a:lstStyle/>
                    <a:p>
                      <a:pPr marR="8128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395.4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/>
                </a:tc>
                <a:tc>
                  <a:txBody>
                    <a:bodyPr/>
                    <a:lstStyle/>
                    <a:p>
                      <a:pPr marR="43815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396.1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1143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390.7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1143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396.0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1143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395.1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1143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394.3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86972">
                <a:tc>
                  <a:txBody>
                    <a:bodyPr/>
                    <a:lstStyle/>
                    <a:p>
                      <a:pPr marR="8128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434.8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R="8128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418.7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R="45085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428.9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R="4318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425.8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142875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428.6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 marR="8128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432.2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/>
                </a:tc>
                <a:tc>
                  <a:txBody>
                    <a:bodyPr/>
                    <a:lstStyle/>
                    <a:p>
                      <a:pPr marR="8128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431.9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/>
                </a:tc>
                <a:tc>
                  <a:txBody>
                    <a:bodyPr/>
                    <a:lstStyle/>
                    <a:p>
                      <a:pPr marR="4318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432.8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142875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434.7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 marL="105410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437.2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/>
                </a:tc>
                <a:tc>
                  <a:txBody>
                    <a:bodyPr/>
                    <a:lstStyle/>
                    <a:p>
                      <a:pPr marR="8128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439.5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/>
                </a:tc>
                <a:tc>
                  <a:txBody>
                    <a:bodyPr/>
                    <a:lstStyle/>
                    <a:p>
                      <a:pPr marR="43815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441.8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1143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427.0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1143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431.4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1143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438.3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1143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432.0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8321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470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48895" algn="r">
                        <a:lnSpc>
                          <a:spcPct val="100000"/>
                        </a:lnSpc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6.4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39501" marB="0">
                    <a:lnL w="9525">
                      <a:solidFill>
                        <a:srgbClr val="000000"/>
                      </a:solidFill>
                      <a:prstDash val="solid"/>
                    </a:lnL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470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48895" algn="r">
                        <a:lnSpc>
                          <a:spcPct val="100000"/>
                        </a:lnSpc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6.5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39501" marB="0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470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12700" algn="r">
                        <a:lnSpc>
                          <a:spcPct val="100000"/>
                        </a:lnSpc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7.0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39501" marB="0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470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12065" algn="r">
                        <a:lnSpc>
                          <a:spcPct val="100000"/>
                        </a:lnSpc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7.5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39501" marB="0"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470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48895" algn="r">
                        <a:lnSpc>
                          <a:spcPct val="100000"/>
                        </a:lnSpc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7.1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39501" marB="0">
                    <a:lnL w="9525">
                      <a:solidFill>
                        <a:srgbClr val="00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470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48895" algn="r">
                        <a:lnSpc>
                          <a:spcPct val="100000"/>
                        </a:lnSpc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6.6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39501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470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48895" algn="r">
                        <a:lnSpc>
                          <a:spcPct val="100000"/>
                        </a:lnSpc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6.3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39501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470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12065" algn="r">
                        <a:lnSpc>
                          <a:spcPct val="100000"/>
                        </a:lnSpc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6.1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39501" marB="0"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470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48895" algn="r">
                        <a:lnSpc>
                          <a:spcPct val="100000"/>
                        </a:lnSpc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5.9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39501" marB="0">
                    <a:lnL w="9525">
                      <a:solidFill>
                        <a:srgbClr val="00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470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48895" algn="r">
                        <a:lnSpc>
                          <a:spcPct val="100000"/>
                        </a:lnSpc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5.8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39501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470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48895" algn="r">
                        <a:lnSpc>
                          <a:spcPct val="100000"/>
                        </a:lnSpc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5.6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39501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470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11430" algn="r">
                        <a:lnSpc>
                          <a:spcPct val="100000"/>
                        </a:lnSpc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5.5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39501" marB="0"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470"/>
                        </a:spcBef>
                      </a:pPr>
                      <a:endParaRPr sz="400">
                        <a:highlight>
                          <a:srgbClr val="FFFF00"/>
                        </a:highlight>
                        <a:latin typeface="Times New Roman"/>
                        <a:cs typeface="Times New Roman"/>
                      </a:endParaRPr>
                    </a:p>
                    <a:p>
                      <a:pPr marR="12065" algn="r">
                        <a:lnSpc>
                          <a:spcPct val="100000"/>
                        </a:lnSpc>
                      </a:pPr>
                      <a:r>
                        <a:rPr sz="400" spc="-25">
                          <a:highlight>
                            <a:srgbClr val="FFFF00"/>
                          </a:highlight>
                          <a:latin typeface="Verdana"/>
                          <a:cs typeface="Verdana"/>
                        </a:rPr>
                        <a:t>7.5</a:t>
                      </a:r>
                      <a:endParaRPr sz="400">
                        <a:highlight>
                          <a:srgbClr val="FFFF00"/>
                        </a:highlight>
                        <a:latin typeface="Verdana"/>
                        <a:cs typeface="Verdana"/>
                      </a:endParaRPr>
                    </a:p>
                  </a:txBody>
                  <a:tcPr marL="0" marR="0" marT="39501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470"/>
                        </a:spcBef>
                      </a:pPr>
                      <a:endParaRPr sz="400">
                        <a:highlight>
                          <a:srgbClr val="FFFF00"/>
                        </a:highlight>
                        <a:latin typeface="Times New Roman"/>
                        <a:cs typeface="Times New Roman"/>
                      </a:endParaRPr>
                    </a:p>
                    <a:p>
                      <a:pPr marR="12065" algn="r">
                        <a:lnSpc>
                          <a:spcPct val="100000"/>
                        </a:lnSpc>
                      </a:pPr>
                      <a:r>
                        <a:rPr sz="400" spc="-25">
                          <a:highlight>
                            <a:srgbClr val="FFFF00"/>
                          </a:highlight>
                          <a:latin typeface="Verdana"/>
                          <a:cs typeface="Verdana"/>
                        </a:rPr>
                        <a:t>6.1</a:t>
                      </a:r>
                      <a:endParaRPr sz="400">
                        <a:highlight>
                          <a:srgbClr val="FFFF00"/>
                        </a:highlight>
                        <a:latin typeface="Verdana"/>
                        <a:cs typeface="Verdana"/>
                      </a:endParaRPr>
                    </a:p>
                  </a:txBody>
                  <a:tcPr marL="0" marR="0" marT="39501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470"/>
                        </a:spcBef>
                      </a:pPr>
                      <a:endParaRPr sz="400">
                        <a:highlight>
                          <a:srgbClr val="FFFF00"/>
                        </a:highlight>
                        <a:latin typeface="Times New Roman"/>
                        <a:cs typeface="Times New Roman"/>
                      </a:endParaRPr>
                    </a:p>
                    <a:p>
                      <a:pPr marR="12065" algn="r">
                        <a:lnSpc>
                          <a:spcPct val="100000"/>
                        </a:lnSpc>
                      </a:pPr>
                      <a:r>
                        <a:rPr sz="400" spc="-25">
                          <a:highlight>
                            <a:srgbClr val="FFFF00"/>
                          </a:highlight>
                          <a:latin typeface="Verdana"/>
                          <a:cs typeface="Verdana"/>
                        </a:rPr>
                        <a:t>5.5</a:t>
                      </a:r>
                      <a:endParaRPr sz="400">
                        <a:highlight>
                          <a:srgbClr val="FFFF00"/>
                        </a:highlight>
                        <a:latin typeface="Verdana"/>
                        <a:cs typeface="Verdana"/>
                      </a:endParaRPr>
                    </a:p>
                  </a:txBody>
                  <a:tcPr marL="0" marR="0" marT="39501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470"/>
                        </a:spcBef>
                      </a:pPr>
                      <a:endParaRPr sz="400">
                        <a:highlight>
                          <a:srgbClr val="FFFF00"/>
                        </a:highlight>
                        <a:latin typeface="Times New Roman"/>
                        <a:cs typeface="Times New Roman"/>
                      </a:endParaRPr>
                    </a:p>
                    <a:p>
                      <a:pPr marR="12065" algn="r">
                        <a:lnSpc>
                          <a:spcPct val="100000"/>
                        </a:lnSpc>
                      </a:pPr>
                      <a:r>
                        <a:rPr sz="400" spc="-25">
                          <a:highlight>
                            <a:srgbClr val="FFFF00"/>
                          </a:highlight>
                          <a:latin typeface="Verdana"/>
                          <a:cs typeface="Verdana"/>
                        </a:rPr>
                        <a:t>5.4</a:t>
                      </a:r>
                      <a:endParaRPr sz="400">
                        <a:highlight>
                          <a:srgbClr val="FFFF00"/>
                        </a:highlight>
                        <a:latin typeface="Verdana"/>
                        <a:cs typeface="Verdana"/>
                      </a:endParaRPr>
                    </a:p>
                  </a:txBody>
                  <a:tcPr marL="0" marR="0" marT="39501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62625">
                <a:tc>
                  <a:txBody>
                    <a:bodyPr/>
                    <a:lstStyle/>
                    <a:p>
                      <a:pPr marR="48895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3.6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R="48895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3.6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R="1270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4.2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R="12065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4.6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48895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4.3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 marR="48895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4.0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/>
                </a:tc>
                <a:tc>
                  <a:txBody>
                    <a:bodyPr/>
                    <a:lstStyle/>
                    <a:p>
                      <a:pPr marR="48895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3.8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/>
                </a:tc>
                <a:tc>
                  <a:txBody>
                    <a:bodyPr/>
                    <a:lstStyle/>
                    <a:p>
                      <a:pPr marR="12065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3.7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48895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3.7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 marR="48895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3.7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/>
                </a:tc>
                <a:tc>
                  <a:txBody>
                    <a:bodyPr/>
                    <a:lstStyle/>
                    <a:p>
                      <a:pPr marR="48895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3.6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/>
                </a:tc>
                <a:tc>
                  <a:txBody>
                    <a:bodyPr/>
                    <a:lstStyle/>
                    <a:p>
                      <a:pPr marR="1143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3.6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12065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highlight>
                            <a:srgbClr val="FFFF00"/>
                          </a:highlight>
                          <a:latin typeface="Verdana"/>
                          <a:cs typeface="Verdana"/>
                        </a:rPr>
                        <a:t>4.6</a:t>
                      </a:r>
                      <a:endParaRPr sz="400">
                        <a:highlight>
                          <a:srgbClr val="FFFF00"/>
                        </a:highlight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12065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highlight>
                            <a:srgbClr val="FFFF00"/>
                          </a:highlight>
                          <a:latin typeface="Verdana"/>
                          <a:cs typeface="Verdana"/>
                        </a:rPr>
                        <a:t>3.7</a:t>
                      </a:r>
                      <a:endParaRPr sz="400">
                        <a:highlight>
                          <a:srgbClr val="FFFF00"/>
                        </a:highlight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12065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highlight>
                            <a:srgbClr val="FFFF00"/>
                          </a:highlight>
                          <a:latin typeface="Verdana"/>
                          <a:cs typeface="Verdana"/>
                        </a:rPr>
                        <a:t>3.6</a:t>
                      </a:r>
                      <a:endParaRPr sz="400">
                        <a:highlight>
                          <a:srgbClr val="FFFF00"/>
                        </a:highlight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12065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highlight>
                            <a:srgbClr val="FFFF00"/>
                          </a:highlight>
                          <a:latin typeface="Verdana"/>
                          <a:cs typeface="Verdana"/>
                        </a:rPr>
                        <a:t>3.6</a:t>
                      </a:r>
                      <a:endParaRPr sz="400">
                        <a:highlight>
                          <a:srgbClr val="FFFF00"/>
                        </a:highlight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62625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225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48260" algn="r">
                        <a:lnSpc>
                          <a:spcPct val="100000"/>
                        </a:lnSpc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333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8910" marB="0">
                    <a:lnL w="9525">
                      <a:solidFill>
                        <a:srgbClr val="000000"/>
                      </a:solidFill>
                      <a:prstDash val="solid"/>
                    </a:lnL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225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48260" algn="r">
                        <a:lnSpc>
                          <a:spcPct val="100000"/>
                        </a:lnSpc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463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8910" marB="0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225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12065" algn="r">
                        <a:lnSpc>
                          <a:spcPct val="100000"/>
                        </a:lnSpc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444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8910" marB="0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225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10160" algn="r">
                        <a:lnSpc>
                          <a:spcPct val="100000"/>
                        </a:lnSpc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399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8910" marB="0"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225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48260" algn="r">
                        <a:lnSpc>
                          <a:spcPct val="100000"/>
                        </a:lnSpc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429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8910" marB="0">
                    <a:lnL w="9525">
                      <a:solidFill>
                        <a:srgbClr val="00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225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48260" algn="r">
                        <a:lnSpc>
                          <a:spcPct val="100000"/>
                        </a:lnSpc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525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891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225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48260" algn="r">
                        <a:lnSpc>
                          <a:spcPct val="100000"/>
                        </a:lnSpc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543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891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225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10160" algn="r">
                        <a:lnSpc>
                          <a:spcPct val="100000"/>
                        </a:lnSpc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523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8910" marB="0"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225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48260" algn="r">
                        <a:lnSpc>
                          <a:spcPct val="100000"/>
                        </a:lnSpc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501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8910" marB="0">
                    <a:lnL w="9525">
                      <a:solidFill>
                        <a:srgbClr val="00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225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48260" algn="r">
                        <a:lnSpc>
                          <a:spcPct val="100000"/>
                        </a:lnSpc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619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891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225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48260" algn="r">
                        <a:lnSpc>
                          <a:spcPct val="100000"/>
                        </a:lnSpc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620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891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225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10795" algn="r">
                        <a:lnSpc>
                          <a:spcPct val="100000"/>
                        </a:lnSpc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598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8910" marB="0"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225"/>
                        </a:spcBef>
                      </a:pPr>
                      <a:endParaRPr sz="400">
                        <a:highlight>
                          <a:srgbClr val="FFFF00"/>
                        </a:highlight>
                        <a:latin typeface="Times New Roman"/>
                        <a:cs typeface="Times New Roman"/>
                      </a:endParaRPr>
                    </a:p>
                    <a:p>
                      <a:pPr marR="11430" algn="r">
                        <a:lnSpc>
                          <a:spcPct val="100000"/>
                        </a:lnSpc>
                      </a:pPr>
                      <a:r>
                        <a:rPr sz="400" spc="-10">
                          <a:highlight>
                            <a:srgbClr val="FFFF00"/>
                          </a:highlight>
                          <a:latin typeface="Verdana"/>
                          <a:cs typeface="Verdana"/>
                        </a:rPr>
                        <a:t>1,639</a:t>
                      </a:r>
                      <a:endParaRPr sz="400">
                        <a:highlight>
                          <a:srgbClr val="FFFF00"/>
                        </a:highlight>
                        <a:latin typeface="Verdana"/>
                        <a:cs typeface="Verdana"/>
                      </a:endParaRPr>
                    </a:p>
                  </a:txBody>
                  <a:tcPr marL="0" marR="0" marT="1891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225"/>
                        </a:spcBef>
                      </a:pPr>
                      <a:endParaRPr sz="400">
                        <a:highlight>
                          <a:srgbClr val="FFFF00"/>
                        </a:highlight>
                        <a:latin typeface="Times New Roman"/>
                        <a:cs typeface="Times New Roman"/>
                      </a:endParaRPr>
                    </a:p>
                    <a:p>
                      <a:pPr marR="11430" algn="r">
                        <a:lnSpc>
                          <a:spcPct val="100000"/>
                        </a:lnSpc>
                      </a:pPr>
                      <a:r>
                        <a:rPr sz="400" spc="-10">
                          <a:highlight>
                            <a:srgbClr val="FFFF00"/>
                          </a:highlight>
                          <a:latin typeface="Verdana"/>
                          <a:cs typeface="Verdana"/>
                        </a:rPr>
                        <a:t>2,020</a:t>
                      </a:r>
                      <a:endParaRPr sz="400">
                        <a:highlight>
                          <a:srgbClr val="FFFF00"/>
                        </a:highlight>
                        <a:latin typeface="Verdana"/>
                        <a:cs typeface="Verdana"/>
                      </a:endParaRPr>
                    </a:p>
                  </a:txBody>
                  <a:tcPr marL="0" marR="0" marT="1891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225"/>
                        </a:spcBef>
                      </a:pPr>
                      <a:endParaRPr sz="400">
                        <a:highlight>
                          <a:srgbClr val="FFFF00"/>
                        </a:highlight>
                        <a:latin typeface="Times New Roman"/>
                        <a:cs typeface="Times New Roman"/>
                      </a:endParaRPr>
                    </a:p>
                    <a:p>
                      <a:pPr marR="11430" algn="r">
                        <a:lnSpc>
                          <a:spcPct val="100000"/>
                        </a:lnSpc>
                      </a:pPr>
                      <a:r>
                        <a:rPr sz="400" spc="-10">
                          <a:highlight>
                            <a:srgbClr val="FFFF00"/>
                          </a:highlight>
                          <a:latin typeface="Verdana"/>
                          <a:cs typeface="Verdana"/>
                        </a:rPr>
                        <a:t>2,339</a:t>
                      </a:r>
                      <a:endParaRPr sz="400">
                        <a:highlight>
                          <a:srgbClr val="FFFF00"/>
                        </a:highlight>
                        <a:latin typeface="Verdana"/>
                        <a:cs typeface="Verdana"/>
                      </a:endParaRPr>
                    </a:p>
                  </a:txBody>
                  <a:tcPr marL="0" marR="0" marT="1891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225"/>
                        </a:spcBef>
                      </a:pPr>
                      <a:endParaRPr sz="400">
                        <a:highlight>
                          <a:srgbClr val="FFFF00"/>
                        </a:highlight>
                        <a:latin typeface="Times New Roman"/>
                        <a:cs typeface="Times New Roman"/>
                      </a:endParaRPr>
                    </a:p>
                    <a:p>
                      <a:pPr marR="11430" algn="r">
                        <a:lnSpc>
                          <a:spcPct val="100000"/>
                        </a:lnSpc>
                      </a:pPr>
                      <a:r>
                        <a:rPr sz="400" spc="-10">
                          <a:highlight>
                            <a:srgbClr val="FFFF00"/>
                          </a:highlight>
                          <a:latin typeface="Verdana"/>
                          <a:cs typeface="Verdana"/>
                        </a:rPr>
                        <a:t>2,436</a:t>
                      </a:r>
                      <a:endParaRPr sz="400">
                        <a:highlight>
                          <a:srgbClr val="FFFF00"/>
                        </a:highlight>
                        <a:latin typeface="Verdana"/>
                        <a:cs typeface="Verdana"/>
                      </a:endParaRPr>
                    </a:p>
                  </a:txBody>
                  <a:tcPr marL="0" marR="0" marT="18910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97491"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267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371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R="12065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363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R="101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324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330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410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/>
                </a:tc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408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/>
                </a:tc>
                <a:tc>
                  <a:txBody>
                    <a:bodyPr/>
                    <a:lstStyle/>
                    <a:p>
                      <a:pPr marR="101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382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346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461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/>
                </a:tc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456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/>
                </a:tc>
                <a:tc>
                  <a:txBody>
                    <a:bodyPr/>
                    <a:lstStyle/>
                    <a:p>
                      <a:pPr marR="10795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436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1143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1,325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1143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1,530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1143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1,699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1143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1,782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97491"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66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92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R="12065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81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R="101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75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99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116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/>
                </a:tc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135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/>
                </a:tc>
                <a:tc>
                  <a:txBody>
                    <a:bodyPr/>
                    <a:lstStyle/>
                    <a:p>
                      <a:pPr marR="101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140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155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158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/>
                </a:tc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164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/>
                </a:tc>
                <a:tc>
                  <a:txBody>
                    <a:bodyPr/>
                    <a:lstStyle/>
                    <a:p>
                      <a:pPr marR="10795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162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101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314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101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 dirty="0">
                          <a:latin typeface="Verdana"/>
                          <a:cs typeface="Verdana"/>
                        </a:rPr>
                        <a:t>490</a:t>
                      </a:r>
                      <a:endParaRPr sz="400" dirty="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101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639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101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654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97491"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20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20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R="12065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18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R="101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19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23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22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/>
                </a:tc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25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/>
                </a:tc>
                <a:tc>
                  <a:txBody>
                    <a:bodyPr/>
                    <a:lstStyle/>
                    <a:p>
                      <a:pPr marR="101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27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31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26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/>
                </a:tc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27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/>
                </a:tc>
                <a:tc>
                  <a:txBody>
                    <a:bodyPr/>
                    <a:lstStyle/>
                    <a:p>
                      <a:pPr marR="10795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27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248285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19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42545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24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42545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27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42545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27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1598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9525">
                      <a:solidFill>
                        <a:srgbClr val="00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199390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197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42545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221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42545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233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42545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224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15981"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415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895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34878" marB="0">
                    <a:lnL w="9525">
                      <a:solidFill>
                        <a:srgbClr val="000000"/>
                      </a:solidFill>
                      <a:prstDash val="solid"/>
                    </a:lnL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R="48895" algn="r">
                        <a:lnSpc>
                          <a:spcPct val="100000"/>
                        </a:lnSpc>
                        <a:spcBef>
                          <a:spcPts val="415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1,239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34878" marB="0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R="12700" algn="r">
                        <a:lnSpc>
                          <a:spcPct val="100000"/>
                        </a:lnSpc>
                        <a:spcBef>
                          <a:spcPts val="415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1,165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34878" marB="0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R="11430" algn="r">
                        <a:lnSpc>
                          <a:spcPct val="100000"/>
                        </a:lnSpc>
                        <a:spcBef>
                          <a:spcPts val="415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1,034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34878" marB="0"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48895" algn="r">
                        <a:lnSpc>
                          <a:spcPct val="100000"/>
                        </a:lnSpc>
                        <a:spcBef>
                          <a:spcPts val="415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1,107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34878" marB="0">
                    <a:lnL w="9525">
                      <a:solidFill>
                        <a:srgbClr val="00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 marR="48895" algn="r">
                        <a:lnSpc>
                          <a:spcPct val="100000"/>
                        </a:lnSpc>
                        <a:spcBef>
                          <a:spcPts val="415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1,335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34878" marB="0"/>
                </a:tc>
                <a:tc>
                  <a:txBody>
                    <a:bodyPr/>
                    <a:lstStyle/>
                    <a:p>
                      <a:pPr marR="48895" algn="r">
                        <a:lnSpc>
                          <a:spcPct val="100000"/>
                        </a:lnSpc>
                        <a:spcBef>
                          <a:spcPts val="415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1,372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34878" marB="0"/>
                </a:tc>
                <a:tc>
                  <a:txBody>
                    <a:bodyPr/>
                    <a:lstStyle/>
                    <a:p>
                      <a:pPr marR="11430" algn="r">
                        <a:lnSpc>
                          <a:spcPct val="100000"/>
                        </a:lnSpc>
                        <a:spcBef>
                          <a:spcPts val="415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1,315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34878" marB="0"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48895" algn="r">
                        <a:lnSpc>
                          <a:spcPct val="100000"/>
                        </a:lnSpc>
                        <a:spcBef>
                          <a:spcPts val="415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1,260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34878" marB="0">
                    <a:lnL w="9525">
                      <a:solidFill>
                        <a:srgbClr val="00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 marR="48895" algn="r">
                        <a:lnSpc>
                          <a:spcPct val="100000"/>
                        </a:lnSpc>
                        <a:spcBef>
                          <a:spcPts val="415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1,526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34878" marB="0"/>
                </a:tc>
                <a:tc>
                  <a:txBody>
                    <a:bodyPr/>
                    <a:lstStyle/>
                    <a:p>
                      <a:pPr marR="48895" algn="r">
                        <a:lnSpc>
                          <a:spcPct val="100000"/>
                        </a:lnSpc>
                        <a:spcBef>
                          <a:spcPts val="415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1,519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34878" marB="0"/>
                </a:tc>
                <a:tc>
                  <a:txBody>
                    <a:bodyPr/>
                    <a:lstStyle/>
                    <a:p>
                      <a:pPr marR="11430" algn="r">
                        <a:lnSpc>
                          <a:spcPct val="100000"/>
                        </a:lnSpc>
                        <a:spcBef>
                          <a:spcPts val="415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1,457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34878" marB="0"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127635">
                        <a:lnSpc>
                          <a:spcPct val="100000"/>
                        </a:lnSpc>
                        <a:spcBef>
                          <a:spcPts val="415"/>
                        </a:spcBef>
                      </a:pPr>
                      <a:r>
                        <a:rPr sz="400" spc="-10" dirty="0">
                          <a:latin typeface="Verdana"/>
                          <a:cs typeface="Verdana"/>
                        </a:rPr>
                        <a:t>4,3</a:t>
                      </a:r>
                      <a:r>
                        <a:rPr lang="en-US" sz="400" spc="-10" dirty="0">
                          <a:latin typeface="Verdana"/>
                          <a:cs typeface="Verdana"/>
                        </a:rPr>
                        <a:t>3</a:t>
                      </a:r>
                      <a:r>
                        <a:rPr sz="400" spc="-10" dirty="0">
                          <a:latin typeface="Verdana"/>
                          <a:cs typeface="Verdana"/>
                        </a:rPr>
                        <a:t>3</a:t>
                      </a:r>
                      <a:endParaRPr sz="400" dirty="0">
                        <a:latin typeface="Verdana"/>
                        <a:cs typeface="Verdana"/>
                      </a:endParaRPr>
                    </a:p>
                  </a:txBody>
                  <a:tcPr marL="0" marR="0" marT="34878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43180" algn="r">
                        <a:lnSpc>
                          <a:spcPct val="100000"/>
                        </a:lnSpc>
                        <a:spcBef>
                          <a:spcPts val="415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5,129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34878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43180" algn="r">
                        <a:lnSpc>
                          <a:spcPct val="100000"/>
                        </a:lnSpc>
                        <a:spcBef>
                          <a:spcPts val="415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5,761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34878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43180" algn="r">
                        <a:lnSpc>
                          <a:spcPct val="100000"/>
                        </a:lnSpc>
                        <a:spcBef>
                          <a:spcPts val="415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5,797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34878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97491"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686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948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R="12065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913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R="101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804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807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989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/>
                </a:tc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974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/>
                </a:tc>
                <a:tc>
                  <a:txBody>
                    <a:bodyPr/>
                    <a:lstStyle/>
                    <a:p>
                      <a:pPr marR="101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904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811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 marR="48895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1,072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/>
                </a:tc>
                <a:tc>
                  <a:txBody>
                    <a:bodyPr/>
                    <a:lstStyle/>
                    <a:p>
                      <a:pPr marR="48895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1,050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/>
                </a:tc>
                <a:tc>
                  <a:txBody>
                    <a:bodyPr/>
                    <a:lstStyle/>
                    <a:p>
                      <a:pPr marR="10795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997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127635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3,350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4318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3,674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4318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3,930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4318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3,986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97491"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210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291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R="12065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252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R="101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230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 dirty="0">
                          <a:latin typeface="Verdana"/>
                          <a:cs typeface="Verdana"/>
                        </a:rPr>
                        <a:t>300</a:t>
                      </a:r>
                      <a:endParaRPr sz="400" dirty="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346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/>
                </a:tc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399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/>
                </a:tc>
                <a:tc>
                  <a:txBody>
                    <a:bodyPr/>
                    <a:lstStyle/>
                    <a:p>
                      <a:pPr marR="101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411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448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454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/>
                </a:tc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469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/>
                </a:tc>
                <a:tc>
                  <a:txBody>
                    <a:bodyPr/>
                    <a:lstStyle/>
                    <a:p>
                      <a:pPr marR="10795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460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199390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983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4318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1,455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4318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1,831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4318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1,811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176493"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23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23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R="12065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22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R="101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22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 dirty="0">
                          <a:latin typeface="Verdana"/>
                          <a:cs typeface="Verdana"/>
                        </a:rPr>
                        <a:t>27</a:t>
                      </a:r>
                      <a:endParaRPr sz="400" dirty="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26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/>
                </a:tc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29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/>
                </a:tc>
                <a:tc>
                  <a:txBody>
                    <a:bodyPr/>
                    <a:lstStyle/>
                    <a:p>
                      <a:pPr marR="101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31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36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</a:tcPr>
                </a:tc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30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/>
                </a:tc>
                <a:tc>
                  <a:txBody>
                    <a:bodyPr/>
                    <a:lstStyle/>
                    <a:p>
                      <a:pPr marR="48260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31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/>
                </a:tc>
                <a:tc>
                  <a:txBody>
                    <a:bodyPr/>
                    <a:lstStyle/>
                    <a:p>
                      <a:pPr marR="10795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32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L="248285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23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42545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28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42545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32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tc>
                  <a:txBody>
                    <a:bodyPr/>
                    <a:lstStyle/>
                    <a:p>
                      <a:pPr marR="42545" algn="r">
                        <a:lnSpc>
                          <a:spcPct val="100000"/>
                        </a:lnSpc>
                        <a:spcBef>
                          <a:spcPts val="200"/>
                        </a:spcBef>
                      </a:pPr>
                      <a:r>
                        <a:rPr sz="400" spc="-25">
                          <a:latin typeface="Verdana"/>
                          <a:cs typeface="Verdana"/>
                        </a:rPr>
                        <a:t>31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16809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24709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81915" algn="r">
                        <a:lnSpc>
                          <a:spcPct val="100000"/>
                        </a:lnSpc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13,671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32777" marB="0">
                    <a:lnL w="9525">
                      <a:solidFill>
                        <a:srgbClr val="000000"/>
                      </a:solidFill>
                      <a:prstDash val="solid"/>
                    </a:lnL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81280" algn="r">
                        <a:lnSpc>
                          <a:spcPct val="100000"/>
                        </a:lnSpc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13,767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32777" marB="0"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45085" algn="r">
                        <a:lnSpc>
                          <a:spcPct val="100000"/>
                        </a:lnSpc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13,822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32777" marB="0">
                    <a:lnB w="9525">
                      <a:solidFill>
                        <a:srgbClr val="000000"/>
                      </a:solidFill>
                      <a:prstDash val="soli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43180" algn="r">
                        <a:lnSpc>
                          <a:spcPct val="100000"/>
                        </a:lnSpc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13,879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32777" marB="0">
                    <a:lnR w="9525">
                      <a:solidFill>
                        <a:srgbClr val="000000"/>
                      </a:solidFill>
                      <a:prstDash val="solid"/>
                    </a:lnR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L="93980">
                        <a:lnSpc>
                          <a:spcPct val="100000"/>
                        </a:lnSpc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13,931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32777" marB="0">
                    <a:lnL w="9525">
                      <a:solidFill>
                        <a:srgbClr val="000000"/>
                      </a:solidFill>
                      <a:prstDash val="solid"/>
                    </a:lnL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81280" algn="r">
                        <a:lnSpc>
                          <a:spcPct val="100000"/>
                        </a:lnSpc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13,988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32777" marB="0"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81280" algn="r">
                        <a:lnSpc>
                          <a:spcPct val="100000"/>
                        </a:lnSpc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14,050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32777" marB="0"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43180" algn="r">
                        <a:lnSpc>
                          <a:spcPct val="100000"/>
                        </a:lnSpc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14,117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32777" marB="0">
                    <a:lnR w="9525">
                      <a:solidFill>
                        <a:srgbClr val="000000"/>
                      </a:solidFill>
                      <a:prstDash val="solid"/>
                    </a:lnR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L="93980">
                        <a:lnSpc>
                          <a:spcPct val="100000"/>
                        </a:lnSpc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14,190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32777" marB="0">
                    <a:lnL w="9525">
                      <a:solidFill>
                        <a:srgbClr val="000000"/>
                      </a:solidFill>
                      <a:prstDash val="solid"/>
                    </a:lnL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L="56515">
                        <a:lnSpc>
                          <a:spcPct val="100000"/>
                        </a:lnSpc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14,264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32777" marB="0"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81280" algn="r">
                        <a:lnSpc>
                          <a:spcPct val="100000"/>
                        </a:lnSpc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14,343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32777" marB="0"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43815" algn="r">
                        <a:lnSpc>
                          <a:spcPct val="100000"/>
                        </a:lnSpc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14,425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32777" marB="0">
                    <a:lnR w="9525">
                      <a:solidFill>
                        <a:srgbClr val="000000"/>
                      </a:solidFill>
                      <a:prstDash val="solid"/>
                    </a:lnR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L="78740">
                        <a:lnSpc>
                          <a:spcPct val="100000"/>
                        </a:lnSpc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13,879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32777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43180" algn="r">
                        <a:lnSpc>
                          <a:spcPct val="100000"/>
                        </a:lnSpc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14,117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32777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endParaRPr sz="400">
                        <a:latin typeface="Times New Roman"/>
                        <a:cs typeface="Times New Roman"/>
                      </a:endParaRPr>
                    </a:p>
                    <a:p>
                      <a:pPr marR="43180" algn="r">
                        <a:lnSpc>
                          <a:spcPct val="100000"/>
                        </a:lnSpc>
                      </a:pPr>
                      <a:r>
                        <a:rPr sz="400" spc="-10">
                          <a:latin typeface="Verdana"/>
                          <a:cs typeface="Verdana"/>
                        </a:rPr>
                        <a:t>14,690</a:t>
                      </a:r>
                      <a:endParaRPr sz="400">
                        <a:latin typeface="Verdana"/>
                        <a:cs typeface="Verdana"/>
                      </a:endParaRPr>
                    </a:p>
                  </a:txBody>
                  <a:tcPr marL="0" marR="0" marT="32777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390"/>
                        </a:spcBef>
                      </a:pPr>
                      <a:endParaRPr sz="400" dirty="0">
                        <a:latin typeface="Times New Roman"/>
                        <a:cs typeface="Times New Roman"/>
                      </a:endParaRPr>
                    </a:p>
                    <a:p>
                      <a:pPr marR="43180" algn="r">
                        <a:lnSpc>
                          <a:spcPct val="100000"/>
                        </a:lnSpc>
                      </a:pPr>
                      <a:r>
                        <a:rPr sz="400" spc="-10" dirty="0">
                          <a:latin typeface="Verdana"/>
                          <a:cs typeface="Verdana"/>
                        </a:rPr>
                        <a:t>14,783</a:t>
                      </a:r>
                      <a:endParaRPr sz="400" dirty="0">
                        <a:latin typeface="Verdana"/>
                        <a:cs typeface="Verdana"/>
                      </a:endParaRPr>
                    </a:p>
                  </a:txBody>
                  <a:tcPr marL="0" marR="0" marT="32777" marB="0">
                    <a:lnL w="9525">
                      <a:solidFill>
                        <a:srgbClr val="000000"/>
                      </a:solidFill>
                      <a:prstDash val="solid"/>
                    </a:lnL>
                    <a:lnR w="9525">
                      <a:solidFill>
                        <a:srgbClr val="000000"/>
                      </a:solidFill>
                      <a:prstDash val="solid"/>
                    </a:lnR>
                    <a:lnB w="9525">
                      <a:solidFill>
                        <a:srgbClr val="000000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</a:tbl>
          </a:graphicData>
        </a:graphic>
      </p:graphicFrame>
      <p:sp>
        <p:nvSpPr>
          <p:cNvPr id="3" name="object 3"/>
          <p:cNvSpPr txBox="1"/>
          <p:nvPr/>
        </p:nvSpPr>
        <p:spPr>
          <a:xfrm>
            <a:off x="333184" y="200302"/>
            <a:ext cx="1836784" cy="314140"/>
          </a:xfrm>
          <a:prstGeom prst="rect">
            <a:avLst/>
          </a:prstGeom>
        </p:spPr>
        <p:txBody>
          <a:bodyPr vert="horz" wrap="square" lIns="0" tIns="43703" rIns="0" bIns="0" rtlCol="0">
            <a:spAutoFit/>
          </a:bodyPr>
          <a:lstStyle/>
          <a:p>
            <a:pPr marL="11347">
              <a:spcBef>
                <a:spcPts val="344"/>
              </a:spcBef>
            </a:pPr>
            <a:r>
              <a:rPr sz="893" b="1">
                <a:latin typeface="Tahoma"/>
                <a:cs typeface="Tahoma"/>
              </a:rPr>
              <a:t>MBA</a:t>
            </a:r>
            <a:r>
              <a:rPr sz="893" b="1" spc="-40">
                <a:latin typeface="Tahoma"/>
                <a:cs typeface="Tahoma"/>
              </a:rPr>
              <a:t> </a:t>
            </a:r>
            <a:r>
              <a:rPr sz="893" b="1">
                <a:latin typeface="Tahoma"/>
                <a:cs typeface="Tahoma"/>
              </a:rPr>
              <a:t>Mortgage</a:t>
            </a:r>
            <a:r>
              <a:rPr sz="893" b="1" spc="-33">
                <a:latin typeface="Tahoma"/>
                <a:cs typeface="Tahoma"/>
              </a:rPr>
              <a:t> </a:t>
            </a:r>
            <a:r>
              <a:rPr sz="893" b="1">
                <a:latin typeface="Tahoma"/>
                <a:cs typeface="Tahoma"/>
              </a:rPr>
              <a:t>Finance</a:t>
            </a:r>
            <a:r>
              <a:rPr sz="893" b="1" spc="-33">
                <a:latin typeface="Tahoma"/>
                <a:cs typeface="Tahoma"/>
              </a:rPr>
              <a:t> </a:t>
            </a:r>
            <a:r>
              <a:rPr sz="893" b="1" spc="-7">
                <a:latin typeface="Tahoma"/>
                <a:cs typeface="Tahoma"/>
              </a:rPr>
              <a:t>Forecast</a:t>
            </a:r>
            <a:endParaRPr sz="893">
              <a:latin typeface="Tahoma"/>
              <a:cs typeface="Tahoma"/>
            </a:endParaRPr>
          </a:p>
          <a:p>
            <a:pPr marL="8405">
              <a:spcBef>
                <a:spcPts val="222"/>
              </a:spcBef>
            </a:pPr>
            <a:r>
              <a:rPr sz="695">
                <a:solidFill>
                  <a:srgbClr val="333333"/>
                </a:solidFill>
                <a:latin typeface="Verdana"/>
                <a:cs typeface="Verdana"/>
              </a:rPr>
              <a:t>November</a:t>
            </a:r>
            <a:r>
              <a:rPr sz="695" spc="-17">
                <a:solidFill>
                  <a:srgbClr val="333333"/>
                </a:solidFill>
                <a:latin typeface="Verdana"/>
                <a:cs typeface="Verdana"/>
              </a:rPr>
              <a:t> </a:t>
            </a:r>
            <a:r>
              <a:rPr sz="695" spc="-60">
                <a:solidFill>
                  <a:srgbClr val="333333"/>
                </a:solidFill>
                <a:latin typeface="Verdana"/>
                <a:cs typeface="Verdana"/>
              </a:rPr>
              <a:t>17,</a:t>
            </a:r>
            <a:r>
              <a:rPr sz="695" spc="-36">
                <a:solidFill>
                  <a:srgbClr val="333333"/>
                </a:solidFill>
                <a:latin typeface="Verdana"/>
                <a:cs typeface="Verdana"/>
              </a:rPr>
              <a:t> </a:t>
            </a:r>
            <a:r>
              <a:rPr sz="695" spc="-13">
                <a:solidFill>
                  <a:srgbClr val="333333"/>
                </a:solidFill>
                <a:latin typeface="Verdana"/>
                <a:cs typeface="Verdana"/>
              </a:rPr>
              <a:t>2023</a:t>
            </a:r>
            <a:endParaRPr sz="695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63281" y="846336"/>
            <a:ext cx="1219480" cy="2729904"/>
          </a:xfrm>
          <a:prstGeom prst="rect">
            <a:avLst/>
          </a:prstGeom>
        </p:spPr>
        <p:txBody>
          <a:bodyPr vert="horz" wrap="square" lIns="0" tIns="44123" rIns="0" bIns="0" rtlCol="0">
            <a:spAutoFit/>
          </a:bodyPr>
          <a:lstStyle/>
          <a:p>
            <a:pPr marL="8405">
              <a:spcBef>
                <a:spcPts val="347"/>
              </a:spcBef>
            </a:pPr>
            <a:r>
              <a:rPr sz="496" b="1" spc="-17">
                <a:latin typeface="Tahoma"/>
                <a:cs typeface="Tahoma"/>
              </a:rPr>
              <a:t>Housing </a:t>
            </a:r>
            <a:r>
              <a:rPr sz="496" b="1" spc="-7">
                <a:latin typeface="Tahoma"/>
                <a:cs typeface="Tahoma"/>
              </a:rPr>
              <a:t>Measures</a:t>
            </a:r>
            <a:endParaRPr sz="496">
              <a:latin typeface="Tahoma"/>
              <a:cs typeface="Tahoma"/>
            </a:endParaRPr>
          </a:p>
          <a:p>
            <a:pPr marL="145404" marR="447979" indent="-69760">
              <a:lnSpc>
                <a:spcPts val="768"/>
              </a:lnSpc>
              <a:spcBef>
                <a:spcPts val="17"/>
              </a:spcBef>
            </a:pPr>
            <a:r>
              <a:rPr sz="397" spc="-17">
                <a:latin typeface="Verdana"/>
                <a:cs typeface="Verdana"/>
              </a:rPr>
              <a:t>Housing</a:t>
            </a:r>
            <a:r>
              <a:rPr sz="397" spc="-7">
                <a:latin typeface="Verdana"/>
                <a:cs typeface="Verdana"/>
              </a:rPr>
              <a:t> </a:t>
            </a:r>
            <a:r>
              <a:rPr sz="397" spc="-33">
                <a:latin typeface="Verdana"/>
                <a:cs typeface="Verdana"/>
              </a:rPr>
              <a:t>Starts</a:t>
            </a:r>
            <a:r>
              <a:rPr sz="397">
                <a:latin typeface="Verdana"/>
                <a:cs typeface="Verdana"/>
              </a:rPr>
              <a:t> </a:t>
            </a:r>
            <a:r>
              <a:rPr sz="397" spc="-26">
                <a:latin typeface="Verdana"/>
                <a:cs typeface="Verdana"/>
              </a:rPr>
              <a:t>(SAAR,</a:t>
            </a:r>
            <a:r>
              <a:rPr sz="397">
                <a:latin typeface="Verdana"/>
                <a:cs typeface="Verdana"/>
              </a:rPr>
              <a:t> </a:t>
            </a:r>
            <a:r>
              <a:rPr sz="397" spc="-23">
                <a:latin typeface="Verdana"/>
                <a:cs typeface="Verdana"/>
              </a:rPr>
              <a:t>Thous)</a:t>
            </a:r>
            <a:r>
              <a:rPr sz="397" spc="331">
                <a:latin typeface="Verdana"/>
                <a:cs typeface="Verdana"/>
              </a:rPr>
              <a:t> </a:t>
            </a:r>
            <a:r>
              <a:rPr sz="397" spc="-26">
                <a:latin typeface="Verdana"/>
                <a:cs typeface="Verdana"/>
              </a:rPr>
              <a:t>Single-</a:t>
            </a:r>
            <a:r>
              <a:rPr sz="397" spc="-7">
                <a:latin typeface="Verdana"/>
                <a:cs typeface="Verdana"/>
              </a:rPr>
              <a:t>Family</a:t>
            </a:r>
            <a:endParaRPr sz="397">
              <a:latin typeface="Verdana"/>
              <a:cs typeface="Verdana"/>
            </a:endParaRPr>
          </a:p>
          <a:p>
            <a:pPr marL="145404">
              <a:spcBef>
                <a:spcPts val="222"/>
              </a:spcBef>
            </a:pPr>
            <a:r>
              <a:rPr sz="397" spc="-13">
                <a:latin typeface="Verdana"/>
                <a:cs typeface="Verdana"/>
              </a:rPr>
              <a:t>Two</a:t>
            </a:r>
            <a:r>
              <a:rPr sz="397" spc="-26">
                <a:latin typeface="Verdana"/>
                <a:cs typeface="Verdana"/>
              </a:rPr>
              <a:t> </a:t>
            </a:r>
            <a:r>
              <a:rPr sz="397" spc="-17">
                <a:latin typeface="Verdana"/>
                <a:cs typeface="Verdana"/>
              </a:rPr>
              <a:t>or</a:t>
            </a:r>
            <a:r>
              <a:rPr sz="397" spc="-26">
                <a:latin typeface="Verdana"/>
                <a:cs typeface="Verdana"/>
              </a:rPr>
              <a:t> </a:t>
            </a:r>
            <a:r>
              <a:rPr sz="397" spc="-13">
                <a:latin typeface="Verdana"/>
                <a:cs typeface="Verdana"/>
              </a:rPr>
              <a:t>More</a:t>
            </a:r>
            <a:endParaRPr sz="397">
              <a:latin typeface="Verdana"/>
              <a:cs typeface="Verdana"/>
            </a:endParaRPr>
          </a:p>
          <a:p>
            <a:pPr marL="145404" marR="499249" indent="-69760">
              <a:lnSpc>
                <a:spcPct val="161700"/>
              </a:lnSpc>
            </a:pPr>
            <a:r>
              <a:rPr sz="397">
                <a:latin typeface="Verdana"/>
                <a:cs typeface="Verdana"/>
              </a:rPr>
              <a:t>Home</a:t>
            </a:r>
            <a:r>
              <a:rPr sz="397" spc="-20">
                <a:latin typeface="Verdana"/>
                <a:cs typeface="Verdana"/>
              </a:rPr>
              <a:t> Sales</a:t>
            </a:r>
            <a:r>
              <a:rPr sz="397" spc="-17">
                <a:latin typeface="Verdana"/>
                <a:cs typeface="Verdana"/>
              </a:rPr>
              <a:t> </a:t>
            </a:r>
            <a:r>
              <a:rPr sz="397" spc="-26">
                <a:latin typeface="Verdana"/>
                <a:cs typeface="Verdana"/>
              </a:rPr>
              <a:t>(SAAR,</a:t>
            </a:r>
            <a:r>
              <a:rPr sz="397" spc="-17">
                <a:latin typeface="Verdana"/>
                <a:cs typeface="Verdana"/>
              </a:rPr>
              <a:t> </a:t>
            </a:r>
            <a:r>
              <a:rPr sz="397" spc="-26">
                <a:latin typeface="Verdana"/>
                <a:cs typeface="Verdana"/>
              </a:rPr>
              <a:t>Thous)</a:t>
            </a:r>
            <a:r>
              <a:rPr sz="397" spc="331">
                <a:latin typeface="Verdana"/>
                <a:cs typeface="Verdana"/>
              </a:rPr>
              <a:t> </a:t>
            </a:r>
            <a:r>
              <a:rPr sz="397" spc="-13">
                <a:latin typeface="Verdana"/>
                <a:cs typeface="Verdana"/>
              </a:rPr>
              <a:t>Total</a:t>
            </a:r>
            <a:r>
              <a:rPr sz="397" spc="7">
                <a:latin typeface="Verdana"/>
                <a:cs typeface="Verdana"/>
              </a:rPr>
              <a:t> </a:t>
            </a:r>
            <a:r>
              <a:rPr sz="397" spc="-30">
                <a:latin typeface="Verdana"/>
                <a:cs typeface="Verdana"/>
              </a:rPr>
              <a:t>Existing</a:t>
            </a:r>
            <a:r>
              <a:rPr sz="397" spc="-10">
                <a:latin typeface="Verdana"/>
                <a:cs typeface="Verdana"/>
              </a:rPr>
              <a:t> </a:t>
            </a:r>
            <a:r>
              <a:rPr sz="397" spc="-7">
                <a:latin typeface="Verdana"/>
                <a:cs typeface="Verdana"/>
              </a:rPr>
              <a:t>Homes</a:t>
            </a:r>
            <a:endParaRPr sz="397">
              <a:latin typeface="Verdana"/>
              <a:cs typeface="Verdana"/>
            </a:endParaRPr>
          </a:p>
          <a:p>
            <a:pPr marL="145404">
              <a:spcBef>
                <a:spcPts val="298"/>
              </a:spcBef>
            </a:pPr>
            <a:r>
              <a:rPr sz="397">
                <a:latin typeface="Verdana"/>
                <a:cs typeface="Verdana"/>
              </a:rPr>
              <a:t>New</a:t>
            </a:r>
            <a:r>
              <a:rPr sz="397" spc="17">
                <a:latin typeface="Verdana"/>
                <a:cs typeface="Verdana"/>
              </a:rPr>
              <a:t> </a:t>
            </a:r>
            <a:r>
              <a:rPr sz="397" spc="-7">
                <a:latin typeface="Verdana"/>
                <a:cs typeface="Verdana"/>
              </a:rPr>
              <a:t>Homes</a:t>
            </a:r>
            <a:endParaRPr sz="397">
              <a:latin typeface="Verdana"/>
              <a:cs typeface="Verdana"/>
            </a:endParaRPr>
          </a:p>
          <a:p>
            <a:pPr marL="75644" marR="3362">
              <a:lnSpc>
                <a:spcPct val="161700"/>
              </a:lnSpc>
            </a:pPr>
            <a:r>
              <a:rPr sz="397" spc="-23">
                <a:latin typeface="Verdana"/>
                <a:cs typeface="Verdana"/>
              </a:rPr>
              <a:t>FHFA</a:t>
            </a:r>
            <a:r>
              <a:rPr sz="397" spc="-26">
                <a:latin typeface="Verdana"/>
                <a:cs typeface="Verdana"/>
              </a:rPr>
              <a:t> </a:t>
            </a:r>
            <a:r>
              <a:rPr sz="397" spc="-50">
                <a:latin typeface="Verdana"/>
                <a:cs typeface="Verdana"/>
              </a:rPr>
              <a:t>US</a:t>
            </a:r>
            <a:r>
              <a:rPr sz="397" spc="-20">
                <a:latin typeface="Verdana"/>
                <a:cs typeface="Verdana"/>
              </a:rPr>
              <a:t> </a:t>
            </a:r>
            <a:r>
              <a:rPr sz="397" spc="-13">
                <a:latin typeface="Verdana"/>
                <a:cs typeface="Verdana"/>
              </a:rPr>
              <a:t>House</a:t>
            </a:r>
            <a:r>
              <a:rPr sz="397" spc="-17">
                <a:latin typeface="Verdana"/>
                <a:cs typeface="Verdana"/>
              </a:rPr>
              <a:t> </a:t>
            </a:r>
            <a:r>
              <a:rPr sz="397" spc="-7">
                <a:latin typeface="Verdana"/>
                <a:cs typeface="Verdana"/>
              </a:rPr>
              <a:t>Price</a:t>
            </a:r>
            <a:r>
              <a:rPr sz="397" spc="-17">
                <a:latin typeface="Verdana"/>
                <a:cs typeface="Verdana"/>
              </a:rPr>
              <a:t> Index</a:t>
            </a:r>
            <a:r>
              <a:rPr sz="397" spc="-20">
                <a:latin typeface="Verdana"/>
                <a:cs typeface="Verdana"/>
              </a:rPr>
              <a:t> </a:t>
            </a:r>
            <a:r>
              <a:rPr sz="397">
                <a:latin typeface="Verdana"/>
                <a:cs typeface="Verdana"/>
              </a:rPr>
              <a:t>(YOY </a:t>
            </a:r>
            <a:r>
              <a:rPr sz="397" spc="-126">
                <a:latin typeface="Verdana"/>
                <a:cs typeface="Verdana"/>
              </a:rPr>
              <a:t>%</a:t>
            </a:r>
            <a:r>
              <a:rPr sz="397" spc="-13">
                <a:latin typeface="Verdana"/>
                <a:cs typeface="Verdana"/>
              </a:rPr>
              <a:t> </a:t>
            </a:r>
            <a:r>
              <a:rPr sz="397" spc="-7">
                <a:latin typeface="Verdana"/>
                <a:cs typeface="Verdana"/>
              </a:rPr>
              <a:t>Change) </a:t>
            </a:r>
            <a:r>
              <a:rPr sz="397">
                <a:latin typeface="Verdana"/>
                <a:cs typeface="Verdana"/>
              </a:rPr>
              <a:t>Median </a:t>
            </a:r>
            <a:r>
              <a:rPr sz="397" spc="-7">
                <a:latin typeface="Verdana"/>
                <a:cs typeface="Verdana"/>
              </a:rPr>
              <a:t>Price</a:t>
            </a:r>
            <a:r>
              <a:rPr sz="397">
                <a:latin typeface="Verdana"/>
                <a:cs typeface="Verdana"/>
              </a:rPr>
              <a:t> of </a:t>
            </a:r>
            <a:r>
              <a:rPr sz="397" spc="-13">
                <a:latin typeface="Verdana"/>
                <a:cs typeface="Verdana"/>
              </a:rPr>
              <a:t>Total</a:t>
            </a:r>
            <a:r>
              <a:rPr sz="397" spc="20">
                <a:latin typeface="Verdana"/>
                <a:cs typeface="Verdana"/>
              </a:rPr>
              <a:t> </a:t>
            </a:r>
            <a:r>
              <a:rPr sz="397" spc="-30">
                <a:latin typeface="Verdana"/>
                <a:cs typeface="Verdana"/>
              </a:rPr>
              <a:t>Existing</a:t>
            </a:r>
            <a:r>
              <a:rPr sz="397" spc="-3">
                <a:latin typeface="Verdana"/>
                <a:cs typeface="Verdana"/>
              </a:rPr>
              <a:t> </a:t>
            </a:r>
            <a:r>
              <a:rPr sz="397" spc="-13">
                <a:latin typeface="Verdana"/>
                <a:cs typeface="Verdana"/>
              </a:rPr>
              <a:t>Homes</a:t>
            </a:r>
            <a:r>
              <a:rPr sz="397">
                <a:latin typeface="Verdana"/>
                <a:cs typeface="Verdana"/>
              </a:rPr>
              <a:t> </a:t>
            </a:r>
            <a:r>
              <a:rPr sz="397" spc="-30">
                <a:latin typeface="Verdana"/>
                <a:cs typeface="Verdana"/>
              </a:rPr>
              <a:t>(Thous</a:t>
            </a:r>
            <a:r>
              <a:rPr sz="397" spc="3">
                <a:latin typeface="Verdana"/>
                <a:cs typeface="Verdana"/>
              </a:rPr>
              <a:t> </a:t>
            </a:r>
            <a:r>
              <a:rPr sz="397" spc="-17">
                <a:latin typeface="Verdana"/>
                <a:cs typeface="Verdana"/>
              </a:rPr>
              <a:t>$)</a:t>
            </a:r>
            <a:r>
              <a:rPr sz="397">
                <a:latin typeface="Verdana"/>
                <a:cs typeface="Verdana"/>
              </a:rPr>
              <a:t> Median</a:t>
            </a:r>
            <a:r>
              <a:rPr sz="397" spc="3">
                <a:latin typeface="Verdana"/>
                <a:cs typeface="Verdana"/>
              </a:rPr>
              <a:t> </a:t>
            </a:r>
            <a:r>
              <a:rPr sz="397" spc="-7">
                <a:latin typeface="Verdana"/>
                <a:cs typeface="Verdana"/>
              </a:rPr>
              <a:t>Price</a:t>
            </a:r>
            <a:r>
              <a:rPr sz="397" spc="3">
                <a:latin typeface="Verdana"/>
                <a:cs typeface="Verdana"/>
              </a:rPr>
              <a:t> </a:t>
            </a:r>
            <a:r>
              <a:rPr sz="397">
                <a:latin typeface="Verdana"/>
                <a:cs typeface="Verdana"/>
              </a:rPr>
              <a:t>of</a:t>
            </a:r>
            <a:r>
              <a:rPr sz="397" spc="3">
                <a:latin typeface="Verdana"/>
                <a:cs typeface="Verdana"/>
              </a:rPr>
              <a:t> </a:t>
            </a:r>
            <a:r>
              <a:rPr sz="397">
                <a:latin typeface="Verdana"/>
                <a:cs typeface="Verdana"/>
              </a:rPr>
              <a:t>New</a:t>
            </a:r>
            <a:r>
              <a:rPr sz="397" spc="20">
                <a:latin typeface="Verdana"/>
                <a:cs typeface="Verdana"/>
              </a:rPr>
              <a:t> </a:t>
            </a:r>
            <a:r>
              <a:rPr sz="397" spc="-13">
                <a:latin typeface="Verdana"/>
                <a:cs typeface="Verdana"/>
              </a:rPr>
              <a:t>Homes</a:t>
            </a:r>
            <a:r>
              <a:rPr sz="397" spc="3">
                <a:latin typeface="Verdana"/>
                <a:cs typeface="Verdana"/>
              </a:rPr>
              <a:t> </a:t>
            </a:r>
            <a:r>
              <a:rPr sz="397" spc="-30">
                <a:latin typeface="Verdana"/>
                <a:cs typeface="Verdana"/>
              </a:rPr>
              <a:t>(Thous</a:t>
            </a:r>
            <a:r>
              <a:rPr sz="397" spc="7">
                <a:latin typeface="Verdana"/>
                <a:cs typeface="Verdana"/>
              </a:rPr>
              <a:t> </a:t>
            </a:r>
            <a:r>
              <a:rPr sz="397" spc="-17">
                <a:latin typeface="Verdana"/>
                <a:cs typeface="Verdana"/>
              </a:rPr>
              <a:t>$)</a:t>
            </a:r>
            <a:endParaRPr sz="397">
              <a:latin typeface="Verdana"/>
              <a:cs typeface="Verdana"/>
            </a:endParaRPr>
          </a:p>
          <a:p>
            <a:pPr>
              <a:spcBef>
                <a:spcPts val="291"/>
              </a:spcBef>
            </a:pPr>
            <a:endParaRPr sz="397">
              <a:latin typeface="Verdana"/>
              <a:cs typeface="Verdana"/>
            </a:endParaRPr>
          </a:p>
          <a:p>
            <a:pPr marL="8405"/>
            <a:r>
              <a:rPr sz="496" b="1" spc="-40">
                <a:latin typeface="Tahoma"/>
                <a:cs typeface="Tahoma"/>
              </a:rPr>
              <a:t>Interest</a:t>
            </a:r>
            <a:r>
              <a:rPr sz="496" b="1" spc="13">
                <a:latin typeface="Tahoma"/>
                <a:cs typeface="Tahoma"/>
              </a:rPr>
              <a:t> </a:t>
            </a:r>
            <a:r>
              <a:rPr sz="496" b="1" spc="-7">
                <a:latin typeface="Tahoma"/>
                <a:cs typeface="Tahoma"/>
              </a:rPr>
              <a:t>Rates</a:t>
            </a:r>
            <a:endParaRPr sz="496">
              <a:latin typeface="Tahoma"/>
              <a:cs typeface="Tahoma"/>
            </a:endParaRPr>
          </a:p>
          <a:p>
            <a:pPr marL="75644" marR="315602">
              <a:lnSpc>
                <a:spcPts val="768"/>
              </a:lnSpc>
              <a:spcBef>
                <a:spcPts val="56"/>
              </a:spcBef>
            </a:pPr>
            <a:r>
              <a:rPr sz="397" spc="-46">
                <a:latin typeface="Verdana"/>
                <a:cs typeface="Verdana"/>
              </a:rPr>
              <a:t>30-</a:t>
            </a:r>
            <a:r>
              <a:rPr sz="397">
                <a:latin typeface="Verdana"/>
                <a:cs typeface="Verdana"/>
              </a:rPr>
              <a:t>Year</a:t>
            </a:r>
            <a:r>
              <a:rPr sz="397" spc="7">
                <a:latin typeface="Verdana"/>
                <a:cs typeface="Verdana"/>
              </a:rPr>
              <a:t> </a:t>
            </a:r>
            <a:r>
              <a:rPr sz="397" spc="-17">
                <a:latin typeface="Verdana"/>
                <a:cs typeface="Verdana"/>
              </a:rPr>
              <a:t>Fixed</a:t>
            </a:r>
            <a:r>
              <a:rPr sz="397" spc="13">
                <a:latin typeface="Verdana"/>
                <a:cs typeface="Verdana"/>
              </a:rPr>
              <a:t> </a:t>
            </a:r>
            <a:r>
              <a:rPr sz="397">
                <a:latin typeface="Verdana"/>
                <a:cs typeface="Verdana"/>
              </a:rPr>
              <a:t>Rate</a:t>
            </a:r>
            <a:r>
              <a:rPr sz="397" spc="13">
                <a:latin typeface="Verdana"/>
                <a:cs typeface="Verdana"/>
              </a:rPr>
              <a:t> </a:t>
            </a:r>
            <a:r>
              <a:rPr sz="397">
                <a:latin typeface="Verdana"/>
                <a:cs typeface="Verdana"/>
              </a:rPr>
              <a:t>Mortgage</a:t>
            </a:r>
            <a:r>
              <a:rPr sz="397" spc="10">
                <a:latin typeface="Verdana"/>
                <a:cs typeface="Verdana"/>
              </a:rPr>
              <a:t> </a:t>
            </a:r>
            <a:r>
              <a:rPr sz="397" spc="-56">
                <a:latin typeface="Verdana"/>
                <a:cs typeface="Verdana"/>
              </a:rPr>
              <a:t>(%)</a:t>
            </a:r>
            <a:r>
              <a:rPr sz="397" spc="331">
                <a:latin typeface="Verdana"/>
                <a:cs typeface="Verdana"/>
              </a:rPr>
              <a:t> </a:t>
            </a:r>
            <a:r>
              <a:rPr sz="397" spc="-36">
                <a:latin typeface="Verdana"/>
                <a:cs typeface="Verdana"/>
              </a:rPr>
              <a:t>10-</a:t>
            </a:r>
            <a:r>
              <a:rPr sz="397" spc="-7">
                <a:latin typeface="Verdana"/>
                <a:cs typeface="Verdana"/>
              </a:rPr>
              <a:t>Year</a:t>
            </a:r>
            <a:r>
              <a:rPr sz="397" spc="-10">
                <a:latin typeface="Verdana"/>
                <a:cs typeface="Verdana"/>
              </a:rPr>
              <a:t> </a:t>
            </a:r>
            <a:r>
              <a:rPr sz="397" spc="-30">
                <a:latin typeface="Verdana"/>
                <a:cs typeface="Verdana"/>
              </a:rPr>
              <a:t>Treasury</a:t>
            </a:r>
            <a:r>
              <a:rPr sz="397" spc="-10">
                <a:latin typeface="Verdana"/>
                <a:cs typeface="Verdana"/>
              </a:rPr>
              <a:t> </a:t>
            </a:r>
            <a:r>
              <a:rPr sz="397">
                <a:latin typeface="Verdana"/>
                <a:cs typeface="Verdana"/>
              </a:rPr>
              <a:t>Yield</a:t>
            </a:r>
            <a:r>
              <a:rPr sz="397" spc="-3">
                <a:latin typeface="Verdana"/>
                <a:cs typeface="Verdana"/>
              </a:rPr>
              <a:t> </a:t>
            </a:r>
            <a:r>
              <a:rPr sz="397" spc="-17">
                <a:latin typeface="Verdana"/>
                <a:cs typeface="Verdana"/>
              </a:rPr>
              <a:t>(%)</a:t>
            </a:r>
            <a:endParaRPr sz="397">
              <a:latin typeface="Verdana"/>
              <a:cs typeface="Verdana"/>
            </a:endParaRPr>
          </a:p>
          <a:p>
            <a:pPr marL="8405">
              <a:spcBef>
                <a:spcPts val="377"/>
              </a:spcBef>
            </a:pPr>
            <a:r>
              <a:rPr sz="496" b="1" spc="-7">
                <a:latin typeface="Tahoma"/>
                <a:cs typeface="Tahoma"/>
              </a:rPr>
              <a:t>Mortgage</a:t>
            </a:r>
            <a:r>
              <a:rPr sz="496" b="1" spc="10">
                <a:latin typeface="Tahoma"/>
                <a:cs typeface="Tahoma"/>
              </a:rPr>
              <a:t> </a:t>
            </a:r>
            <a:r>
              <a:rPr sz="496" b="1" spc="-7">
                <a:latin typeface="Tahoma"/>
                <a:cs typeface="Tahoma"/>
              </a:rPr>
              <a:t>Originations</a:t>
            </a:r>
            <a:endParaRPr sz="496">
              <a:latin typeface="Tahoma"/>
              <a:cs typeface="Tahoma"/>
            </a:endParaRPr>
          </a:p>
          <a:p>
            <a:pPr marL="145404" marR="529506" indent="-69760">
              <a:lnSpc>
                <a:spcPts val="774"/>
              </a:lnSpc>
              <a:spcBef>
                <a:spcPts val="53"/>
              </a:spcBef>
            </a:pPr>
            <a:r>
              <a:rPr sz="397" spc="-13">
                <a:latin typeface="Verdana"/>
                <a:cs typeface="Verdana"/>
              </a:rPr>
              <a:t>Total</a:t>
            </a:r>
            <a:r>
              <a:rPr sz="397" spc="-3">
                <a:latin typeface="Verdana"/>
                <a:cs typeface="Verdana"/>
              </a:rPr>
              <a:t> </a:t>
            </a:r>
            <a:r>
              <a:rPr sz="397" spc="-46">
                <a:latin typeface="Verdana"/>
                <a:cs typeface="Verdana"/>
              </a:rPr>
              <a:t>1-</a:t>
            </a:r>
            <a:r>
              <a:rPr sz="397" spc="-20">
                <a:latin typeface="Verdana"/>
                <a:cs typeface="Verdana"/>
              </a:rPr>
              <a:t> </a:t>
            </a:r>
            <a:r>
              <a:rPr sz="397">
                <a:latin typeface="Verdana"/>
                <a:cs typeface="Verdana"/>
              </a:rPr>
              <a:t>to</a:t>
            </a:r>
            <a:r>
              <a:rPr sz="397" spc="-20">
                <a:latin typeface="Verdana"/>
                <a:cs typeface="Verdana"/>
              </a:rPr>
              <a:t> </a:t>
            </a:r>
            <a:r>
              <a:rPr sz="397" spc="-43">
                <a:latin typeface="Verdana"/>
                <a:cs typeface="Verdana"/>
              </a:rPr>
              <a:t>4-</a:t>
            </a:r>
            <a:r>
              <a:rPr sz="397" spc="-20">
                <a:latin typeface="Verdana"/>
                <a:cs typeface="Verdana"/>
              </a:rPr>
              <a:t>Family</a:t>
            </a:r>
            <a:r>
              <a:rPr sz="397" spc="-23">
                <a:latin typeface="Verdana"/>
                <a:cs typeface="Verdana"/>
              </a:rPr>
              <a:t> </a:t>
            </a:r>
            <a:r>
              <a:rPr sz="397" spc="-36">
                <a:latin typeface="Verdana"/>
                <a:cs typeface="Verdana"/>
              </a:rPr>
              <a:t>(Bil</a:t>
            </a:r>
            <a:r>
              <a:rPr sz="397">
                <a:latin typeface="Verdana"/>
                <a:cs typeface="Verdana"/>
              </a:rPr>
              <a:t> </a:t>
            </a:r>
            <a:r>
              <a:rPr sz="397" spc="-23">
                <a:latin typeface="Verdana"/>
                <a:cs typeface="Verdana"/>
              </a:rPr>
              <a:t>$)</a:t>
            </a:r>
            <a:r>
              <a:rPr sz="397" spc="-7">
                <a:latin typeface="Verdana"/>
                <a:cs typeface="Verdana"/>
              </a:rPr>
              <a:t> Purchase</a:t>
            </a:r>
            <a:endParaRPr sz="397">
              <a:latin typeface="Verdana"/>
              <a:cs typeface="Verdana"/>
            </a:endParaRPr>
          </a:p>
          <a:p>
            <a:pPr marL="145404">
              <a:spcBef>
                <a:spcPts val="215"/>
              </a:spcBef>
            </a:pPr>
            <a:r>
              <a:rPr sz="397" spc="-7">
                <a:latin typeface="Verdana"/>
                <a:cs typeface="Verdana"/>
              </a:rPr>
              <a:t>Refinance</a:t>
            </a:r>
            <a:endParaRPr sz="397">
              <a:latin typeface="Verdana"/>
              <a:cs typeface="Verdana"/>
            </a:endParaRPr>
          </a:p>
          <a:p>
            <a:pPr marL="145404" marR="497988" indent="69340">
              <a:lnSpc>
                <a:spcPct val="161700"/>
              </a:lnSpc>
            </a:pPr>
            <a:r>
              <a:rPr sz="397">
                <a:latin typeface="Verdana"/>
                <a:cs typeface="Verdana"/>
              </a:rPr>
              <a:t>Refinance</a:t>
            </a:r>
            <a:r>
              <a:rPr sz="397" spc="3">
                <a:latin typeface="Verdana"/>
                <a:cs typeface="Verdana"/>
              </a:rPr>
              <a:t> </a:t>
            </a:r>
            <a:r>
              <a:rPr sz="397" spc="-20">
                <a:latin typeface="Verdana"/>
                <a:cs typeface="Verdana"/>
              </a:rPr>
              <a:t>Share</a:t>
            </a:r>
            <a:r>
              <a:rPr sz="397" spc="7">
                <a:latin typeface="Verdana"/>
                <a:cs typeface="Verdana"/>
              </a:rPr>
              <a:t> </a:t>
            </a:r>
            <a:r>
              <a:rPr sz="397" spc="-63">
                <a:latin typeface="Verdana"/>
                <a:cs typeface="Verdana"/>
              </a:rPr>
              <a:t>(%)</a:t>
            </a:r>
            <a:r>
              <a:rPr sz="397" spc="331">
                <a:latin typeface="Verdana"/>
                <a:cs typeface="Verdana"/>
              </a:rPr>
              <a:t> </a:t>
            </a:r>
            <a:r>
              <a:rPr sz="397" spc="-17">
                <a:latin typeface="Verdana"/>
                <a:cs typeface="Verdana"/>
              </a:rPr>
              <a:t>FHA</a:t>
            </a:r>
            <a:r>
              <a:rPr sz="397" spc="-20">
                <a:latin typeface="Verdana"/>
                <a:cs typeface="Verdana"/>
              </a:rPr>
              <a:t> </a:t>
            </a:r>
            <a:r>
              <a:rPr sz="397" spc="-13">
                <a:latin typeface="Verdana"/>
                <a:cs typeface="Verdana"/>
              </a:rPr>
              <a:t>Originations</a:t>
            </a:r>
            <a:r>
              <a:rPr sz="397" spc="-10">
                <a:latin typeface="Verdana"/>
                <a:cs typeface="Verdana"/>
              </a:rPr>
              <a:t> </a:t>
            </a:r>
            <a:r>
              <a:rPr sz="397" spc="-36">
                <a:latin typeface="Verdana"/>
                <a:cs typeface="Verdana"/>
              </a:rPr>
              <a:t>(Bil</a:t>
            </a:r>
            <a:r>
              <a:rPr sz="397" spc="7">
                <a:latin typeface="Verdana"/>
                <a:cs typeface="Verdana"/>
              </a:rPr>
              <a:t> </a:t>
            </a:r>
            <a:r>
              <a:rPr sz="397" spc="-17">
                <a:latin typeface="Verdana"/>
                <a:cs typeface="Verdana"/>
              </a:rPr>
              <a:t>$)</a:t>
            </a:r>
            <a:endParaRPr sz="397">
              <a:latin typeface="Verdana"/>
              <a:cs typeface="Verdana"/>
            </a:endParaRPr>
          </a:p>
          <a:p>
            <a:pPr marL="145404" marR="372756" indent="-69760">
              <a:lnSpc>
                <a:spcPct val="161700"/>
              </a:lnSpc>
              <a:spcBef>
                <a:spcPts val="285"/>
              </a:spcBef>
            </a:pPr>
            <a:r>
              <a:rPr sz="397" spc="-13">
                <a:latin typeface="Verdana"/>
                <a:cs typeface="Verdana"/>
              </a:rPr>
              <a:t>Total</a:t>
            </a:r>
            <a:r>
              <a:rPr sz="397" spc="-3">
                <a:latin typeface="Verdana"/>
                <a:cs typeface="Verdana"/>
              </a:rPr>
              <a:t> </a:t>
            </a:r>
            <a:r>
              <a:rPr sz="397" spc="-46">
                <a:latin typeface="Verdana"/>
                <a:cs typeface="Verdana"/>
              </a:rPr>
              <a:t>1-</a:t>
            </a:r>
            <a:r>
              <a:rPr sz="397" spc="-13">
                <a:latin typeface="Verdana"/>
                <a:cs typeface="Verdana"/>
              </a:rPr>
              <a:t> </a:t>
            </a:r>
            <a:r>
              <a:rPr sz="397">
                <a:latin typeface="Verdana"/>
                <a:cs typeface="Verdana"/>
              </a:rPr>
              <a:t>to</a:t>
            </a:r>
            <a:r>
              <a:rPr sz="397" spc="-20">
                <a:latin typeface="Verdana"/>
                <a:cs typeface="Verdana"/>
              </a:rPr>
              <a:t> </a:t>
            </a:r>
            <a:r>
              <a:rPr sz="397" spc="-43">
                <a:latin typeface="Verdana"/>
                <a:cs typeface="Verdana"/>
              </a:rPr>
              <a:t>4-</a:t>
            </a:r>
            <a:r>
              <a:rPr sz="397" spc="-20">
                <a:latin typeface="Verdana"/>
                <a:cs typeface="Verdana"/>
              </a:rPr>
              <a:t>Family </a:t>
            </a:r>
            <a:r>
              <a:rPr sz="397" spc="-43">
                <a:latin typeface="Verdana"/>
                <a:cs typeface="Verdana"/>
              </a:rPr>
              <a:t>(000s</a:t>
            </a:r>
            <a:r>
              <a:rPr sz="397" spc="-10">
                <a:latin typeface="Verdana"/>
                <a:cs typeface="Verdana"/>
              </a:rPr>
              <a:t> </a:t>
            </a:r>
            <a:r>
              <a:rPr sz="397" spc="-7">
                <a:latin typeface="Verdana"/>
                <a:cs typeface="Verdana"/>
              </a:rPr>
              <a:t>loans) Purchase</a:t>
            </a:r>
            <a:endParaRPr sz="397">
              <a:latin typeface="Verdana"/>
              <a:cs typeface="Verdana"/>
            </a:endParaRPr>
          </a:p>
          <a:p>
            <a:pPr marL="145404">
              <a:spcBef>
                <a:spcPts val="295"/>
              </a:spcBef>
            </a:pPr>
            <a:r>
              <a:rPr sz="397" spc="-7">
                <a:latin typeface="Verdana"/>
                <a:cs typeface="Verdana"/>
              </a:rPr>
              <a:t>Refinance</a:t>
            </a:r>
            <a:endParaRPr sz="397">
              <a:latin typeface="Verdana"/>
              <a:cs typeface="Verdana"/>
            </a:endParaRPr>
          </a:p>
          <a:p>
            <a:pPr marL="215164">
              <a:spcBef>
                <a:spcPts val="295"/>
              </a:spcBef>
            </a:pPr>
            <a:r>
              <a:rPr sz="397">
                <a:latin typeface="Verdana"/>
                <a:cs typeface="Verdana"/>
              </a:rPr>
              <a:t>Refinance</a:t>
            </a:r>
            <a:r>
              <a:rPr sz="397" spc="3">
                <a:latin typeface="Verdana"/>
                <a:cs typeface="Verdana"/>
              </a:rPr>
              <a:t> </a:t>
            </a:r>
            <a:r>
              <a:rPr sz="397" spc="-20">
                <a:latin typeface="Verdana"/>
                <a:cs typeface="Verdana"/>
              </a:rPr>
              <a:t>Share</a:t>
            </a:r>
            <a:r>
              <a:rPr sz="397" spc="7">
                <a:latin typeface="Verdana"/>
                <a:cs typeface="Verdana"/>
              </a:rPr>
              <a:t> </a:t>
            </a:r>
            <a:r>
              <a:rPr sz="397" spc="-17">
                <a:latin typeface="Verdana"/>
                <a:cs typeface="Verdana"/>
              </a:rPr>
              <a:t>(%)</a:t>
            </a:r>
            <a:endParaRPr sz="397">
              <a:latin typeface="Verdana"/>
              <a:cs typeface="Verdana"/>
            </a:endParaRPr>
          </a:p>
          <a:p>
            <a:pPr>
              <a:spcBef>
                <a:spcPts val="182"/>
              </a:spcBef>
            </a:pPr>
            <a:endParaRPr sz="397">
              <a:latin typeface="Verdana"/>
              <a:cs typeface="Verdana"/>
            </a:endParaRPr>
          </a:p>
          <a:p>
            <a:pPr marL="8405"/>
            <a:r>
              <a:rPr sz="496" b="1" spc="-7">
                <a:latin typeface="Tahoma"/>
                <a:cs typeface="Tahoma"/>
              </a:rPr>
              <a:t>Mortgage</a:t>
            </a:r>
            <a:r>
              <a:rPr sz="496" b="1" spc="-13">
                <a:latin typeface="Tahoma"/>
                <a:cs typeface="Tahoma"/>
              </a:rPr>
              <a:t> </a:t>
            </a:r>
            <a:r>
              <a:rPr sz="496" b="1" spc="-7">
                <a:latin typeface="Tahoma"/>
                <a:cs typeface="Tahoma"/>
              </a:rPr>
              <a:t>Debt Outstanding</a:t>
            </a:r>
            <a:endParaRPr sz="496">
              <a:latin typeface="Tahoma"/>
              <a:cs typeface="Tahoma"/>
            </a:endParaRPr>
          </a:p>
          <a:p>
            <a:pPr marL="75644">
              <a:spcBef>
                <a:spcPts val="275"/>
              </a:spcBef>
            </a:pPr>
            <a:r>
              <a:rPr sz="397" spc="-46">
                <a:latin typeface="Verdana"/>
                <a:cs typeface="Verdana"/>
              </a:rPr>
              <a:t>1-</a:t>
            </a:r>
            <a:r>
              <a:rPr sz="397" spc="-17">
                <a:latin typeface="Verdana"/>
                <a:cs typeface="Verdana"/>
              </a:rPr>
              <a:t> </a:t>
            </a:r>
            <a:r>
              <a:rPr sz="397">
                <a:latin typeface="Verdana"/>
                <a:cs typeface="Verdana"/>
              </a:rPr>
              <a:t>to</a:t>
            </a:r>
            <a:r>
              <a:rPr sz="397" spc="-20">
                <a:latin typeface="Verdana"/>
                <a:cs typeface="Verdana"/>
              </a:rPr>
              <a:t> </a:t>
            </a:r>
            <a:r>
              <a:rPr sz="397" spc="-43">
                <a:latin typeface="Verdana"/>
                <a:cs typeface="Verdana"/>
              </a:rPr>
              <a:t>4-</a:t>
            </a:r>
            <a:r>
              <a:rPr sz="397" spc="-20">
                <a:latin typeface="Verdana"/>
                <a:cs typeface="Verdana"/>
              </a:rPr>
              <a:t>Family</a:t>
            </a:r>
            <a:r>
              <a:rPr sz="397" spc="-17">
                <a:latin typeface="Verdana"/>
                <a:cs typeface="Verdana"/>
              </a:rPr>
              <a:t> </a:t>
            </a:r>
            <a:r>
              <a:rPr sz="397" spc="-36">
                <a:latin typeface="Verdana"/>
                <a:cs typeface="Verdana"/>
              </a:rPr>
              <a:t>(Bil</a:t>
            </a:r>
            <a:r>
              <a:rPr sz="397">
                <a:latin typeface="Verdana"/>
                <a:cs typeface="Verdana"/>
              </a:rPr>
              <a:t> </a:t>
            </a:r>
            <a:r>
              <a:rPr sz="397" spc="-17">
                <a:latin typeface="Verdana"/>
                <a:cs typeface="Verdana"/>
              </a:rPr>
              <a:t>$)</a:t>
            </a:r>
            <a:endParaRPr sz="397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27133" y="3679626"/>
            <a:ext cx="3231917" cy="743398"/>
          </a:xfrm>
          <a:prstGeom prst="rect">
            <a:avLst/>
          </a:prstGeom>
        </p:spPr>
        <p:txBody>
          <a:bodyPr vert="horz" wrap="square" lIns="0" tIns="38660" rIns="0" bIns="0" rtlCol="0">
            <a:spAutoFit/>
          </a:bodyPr>
          <a:lstStyle/>
          <a:p>
            <a:pPr marL="9245">
              <a:spcBef>
                <a:spcPts val="304"/>
              </a:spcBef>
            </a:pPr>
            <a:r>
              <a:rPr sz="430" spc="-7">
                <a:latin typeface="Verdana"/>
                <a:cs typeface="Verdana"/>
              </a:rPr>
              <a:t>Notes:</a:t>
            </a:r>
            <a:endParaRPr sz="430">
              <a:latin typeface="Verdana"/>
              <a:cs typeface="Verdana"/>
            </a:endParaRPr>
          </a:p>
          <a:p>
            <a:pPr marL="8405" marR="3362">
              <a:lnSpc>
                <a:spcPts val="688"/>
              </a:lnSpc>
              <a:spcBef>
                <a:spcPts val="56"/>
              </a:spcBef>
            </a:pPr>
            <a:r>
              <a:rPr sz="397" spc="-17">
                <a:latin typeface="Verdana"/>
                <a:cs typeface="Verdana"/>
              </a:rPr>
              <a:t>As</a:t>
            </a:r>
            <a:r>
              <a:rPr sz="397" spc="-3">
                <a:latin typeface="Verdana"/>
                <a:cs typeface="Verdana"/>
              </a:rPr>
              <a:t> </a:t>
            </a:r>
            <a:r>
              <a:rPr sz="397">
                <a:latin typeface="Verdana"/>
                <a:cs typeface="Verdana"/>
              </a:rPr>
              <a:t>of</a:t>
            </a:r>
            <a:r>
              <a:rPr sz="397" spc="-7">
                <a:latin typeface="Verdana"/>
                <a:cs typeface="Verdana"/>
              </a:rPr>
              <a:t> </a:t>
            </a:r>
            <a:r>
              <a:rPr sz="397">
                <a:latin typeface="Verdana"/>
                <a:cs typeface="Verdana"/>
              </a:rPr>
              <a:t>the</a:t>
            </a:r>
            <a:r>
              <a:rPr sz="397" spc="-3">
                <a:latin typeface="Verdana"/>
                <a:cs typeface="Verdana"/>
              </a:rPr>
              <a:t> </a:t>
            </a:r>
            <a:r>
              <a:rPr sz="397" spc="-13">
                <a:latin typeface="Verdana"/>
                <a:cs typeface="Verdana"/>
              </a:rPr>
              <a:t>August</a:t>
            </a:r>
            <a:r>
              <a:rPr sz="397">
                <a:latin typeface="Verdana"/>
                <a:cs typeface="Verdana"/>
              </a:rPr>
              <a:t> </a:t>
            </a:r>
            <a:r>
              <a:rPr sz="397" spc="-40">
                <a:latin typeface="Verdana"/>
                <a:cs typeface="Verdana"/>
              </a:rPr>
              <a:t>2023</a:t>
            </a:r>
            <a:r>
              <a:rPr sz="397" spc="-3">
                <a:latin typeface="Verdana"/>
                <a:cs typeface="Verdana"/>
              </a:rPr>
              <a:t> </a:t>
            </a:r>
            <a:r>
              <a:rPr sz="397" spc="-7">
                <a:latin typeface="Verdana"/>
                <a:cs typeface="Verdana"/>
              </a:rPr>
              <a:t>forecast, </a:t>
            </a:r>
            <a:r>
              <a:rPr sz="397" spc="-40">
                <a:latin typeface="Verdana"/>
                <a:cs typeface="Verdana"/>
              </a:rPr>
              <a:t>2022</a:t>
            </a:r>
            <a:r>
              <a:rPr sz="397" spc="-7">
                <a:latin typeface="Verdana"/>
                <a:cs typeface="Verdana"/>
              </a:rPr>
              <a:t> origination</a:t>
            </a:r>
            <a:r>
              <a:rPr sz="397" spc="-3">
                <a:latin typeface="Verdana"/>
                <a:cs typeface="Verdana"/>
              </a:rPr>
              <a:t> </a:t>
            </a:r>
            <a:r>
              <a:rPr sz="397">
                <a:latin typeface="Verdana"/>
                <a:cs typeface="Verdana"/>
              </a:rPr>
              <a:t>volume</a:t>
            </a:r>
            <a:r>
              <a:rPr sz="397" spc="-7">
                <a:latin typeface="Verdana"/>
                <a:cs typeface="Verdana"/>
              </a:rPr>
              <a:t> </a:t>
            </a:r>
            <a:r>
              <a:rPr sz="397">
                <a:latin typeface="Verdana"/>
                <a:cs typeface="Verdana"/>
              </a:rPr>
              <a:t>was</a:t>
            </a:r>
            <a:r>
              <a:rPr sz="397" spc="-3">
                <a:latin typeface="Verdana"/>
                <a:cs typeface="Verdana"/>
              </a:rPr>
              <a:t> </a:t>
            </a:r>
            <a:r>
              <a:rPr sz="397" spc="-17">
                <a:latin typeface="Verdana"/>
                <a:cs typeface="Verdana"/>
              </a:rPr>
              <a:t>revised</a:t>
            </a:r>
            <a:r>
              <a:rPr sz="397" spc="-3">
                <a:latin typeface="Verdana"/>
                <a:cs typeface="Verdana"/>
              </a:rPr>
              <a:t> </a:t>
            </a:r>
            <a:r>
              <a:rPr sz="397">
                <a:latin typeface="Verdana"/>
                <a:cs typeface="Verdana"/>
              </a:rPr>
              <a:t>based</a:t>
            </a:r>
            <a:r>
              <a:rPr sz="397" spc="-7">
                <a:latin typeface="Verdana"/>
                <a:cs typeface="Verdana"/>
              </a:rPr>
              <a:t> </a:t>
            </a:r>
            <a:r>
              <a:rPr sz="397">
                <a:latin typeface="Verdana"/>
                <a:cs typeface="Verdana"/>
              </a:rPr>
              <a:t>on</a:t>
            </a:r>
            <a:r>
              <a:rPr sz="397" spc="-7">
                <a:latin typeface="Verdana"/>
                <a:cs typeface="Verdana"/>
              </a:rPr>
              <a:t> </a:t>
            </a:r>
            <a:r>
              <a:rPr sz="397">
                <a:latin typeface="Verdana"/>
                <a:cs typeface="Verdana"/>
              </a:rPr>
              <a:t>the</a:t>
            </a:r>
            <a:r>
              <a:rPr sz="397" spc="-3">
                <a:latin typeface="Verdana"/>
                <a:cs typeface="Verdana"/>
              </a:rPr>
              <a:t> </a:t>
            </a:r>
            <a:r>
              <a:rPr sz="397" spc="-40">
                <a:latin typeface="Verdana"/>
                <a:cs typeface="Verdana"/>
              </a:rPr>
              <a:t>2022</a:t>
            </a:r>
            <a:r>
              <a:rPr sz="397" spc="-7">
                <a:latin typeface="Verdana"/>
                <a:cs typeface="Verdana"/>
              </a:rPr>
              <a:t> </a:t>
            </a:r>
            <a:r>
              <a:rPr sz="397">
                <a:latin typeface="Verdana"/>
                <a:cs typeface="Verdana"/>
              </a:rPr>
              <a:t>Home</a:t>
            </a:r>
            <a:r>
              <a:rPr sz="397" spc="-7">
                <a:latin typeface="Verdana"/>
                <a:cs typeface="Verdana"/>
              </a:rPr>
              <a:t> </a:t>
            </a:r>
            <a:r>
              <a:rPr sz="397">
                <a:latin typeface="Verdana"/>
                <a:cs typeface="Verdana"/>
              </a:rPr>
              <a:t>Mortgage</a:t>
            </a:r>
            <a:r>
              <a:rPr sz="397" spc="-3">
                <a:latin typeface="Verdana"/>
                <a:cs typeface="Verdana"/>
              </a:rPr>
              <a:t> </a:t>
            </a:r>
            <a:r>
              <a:rPr sz="397" spc="-17">
                <a:latin typeface="Verdana"/>
                <a:cs typeface="Verdana"/>
              </a:rPr>
              <a:t>Disclosure</a:t>
            </a:r>
            <a:r>
              <a:rPr sz="397" spc="-7">
                <a:latin typeface="Verdana"/>
                <a:cs typeface="Verdana"/>
              </a:rPr>
              <a:t> </a:t>
            </a:r>
            <a:r>
              <a:rPr sz="397">
                <a:latin typeface="Verdana"/>
                <a:cs typeface="Verdana"/>
              </a:rPr>
              <a:t>Act</a:t>
            </a:r>
            <a:r>
              <a:rPr sz="397" spc="3">
                <a:latin typeface="Verdana"/>
                <a:cs typeface="Verdana"/>
              </a:rPr>
              <a:t> </a:t>
            </a:r>
            <a:r>
              <a:rPr sz="397" spc="-7">
                <a:latin typeface="Verdana"/>
                <a:cs typeface="Verdana"/>
              </a:rPr>
              <a:t>data.</a:t>
            </a:r>
            <a:r>
              <a:rPr sz="397" spc="331">
                <a:latin typeface="Verdana"/>
                <a:cs typeface="Verdana"/>
              </a:rPr>
              <a:t> </a:t>
            </a:r>
            <a:r>
              <a:rPr sz="397" spc="-13">
                <a:latin typeface="Verdana"/>
                <a:cs typeface="Verdana"/>
              </a:rPr>
              <a:t>Total</a:t>
            </a:r>
            <a:r>
              <a:rPr sz="397" spc="23">
                <a:latin typeface="Verdana"/>
                <a:cs typeface="Verdana"/>
              </a:rPr>
              <a:t> </a:t>
            </a:r>
            <a:r>
              <a:rPr sz="397" spc="-43">
                <a:latin typeface="Verdana"/>
                <a:cs typeface="Verdana"/>
              </a:rPr>
              <a:t>1-</a:t>
            </a:r>
            <a:r>
              <a:rPr sz="397" spc="-20">
                <a:latin typeface="Verdana"/>
                <a:cs typeface="Verdana"/>
              </a:rPr>
              <a:t>to-</a:t>
            </a:r>
            <a:r>
              <a:rPr sz="397" spc="-36">
                <a:latin typeface="Verdana"/>
                <a:cs typeface="Verdana"/>
              </a:rPr>
              <a:t>4-</a:t>
            </a:r>
            <a:r>
              <a:rPr sz="397" spc="-20">
                <a:latin typeface="Verdana"/>
                <a:cs typeface="Verdana"/>
              </a:rPr>
              <a:t>family</a:t>
            </a:r>
            <a:r>
              <a:rPr sz="397" spc="7">
                <a:latin typeface="Verdana"/>
                <a:cs typeface="Verdana"/>
              </a:rPr>
              <a:t> </a:t>
            </a:r>
            <a:r>
              <a:rPr sz="397" spc="-13">
                <a:latin typeface="Verdana"/>
                <a:cs typeface="Verdana"/>
              </a:rPr>
              <a:t>originations</a:t>
            </a:r>
            <a:r>
              <a:rPr sz="397" spc="7">
                <a:latin typeface="Verdana"/>
                <a:cs typeface="Verdana"/>
              </a:rPr>
              <a:t> </a:t>
            </a:r>
            <a:r>
              <a:rPr sz="397">
                <a:latin typeface="Verdana"/>
                <a:cs typeface="Verdana"/>
              </a:rPr>
              <a:t>and</a:t>
            </a:r>
            <a:r>
              <a:rPr sz="397" spc="10">
                <a:latin typeface="Verdana"/>
                <a:cs typeface="Verdana"/>
              </a:rPr>
              <a:t> </a:t>
            </a:r>
            <a:r>
              <a:rPr sz="397">
                <a:latin typeface="Verdana"/>
                <a:cs typeface="Verdana"/>
              </a:rPr>
              <a:t>refinance</a:t>
            </a:r>
            <a:r>
              <a:rPr sz="397" spc="7">
                <a:latin typeface="Verdana"/>
                <a:cs typeface="Verdana"/>
              </a:rPr>
              <a:t> </a:t>
            </a:r>
            <a:r>
              <a:rPr sz="397" spc="-13">
                <a:latin typeface="Verdana"/>
                <a:cs typeface="Verdana"/>
              </a:rPr>
              <a:t>share</a:t>
            </a:r>
            <a:r>
              <a:rPr sz="397" spc="10">
                <a:latin typeface="Verdana"/>
                <a:cs typeface="Verdana"/>
              </a:rPr>
              <a:t> </a:t>
            </a:r>
            <a:r>
              <a:rPr sz="397">
                <a:latin typeface="Verdana"/>
                <a:cs typeface="Verdana"/>
              </a:rPr>
              <a:t>are</a:t>
            </a:r>
            <a:r>
              <a:rPr sz="397" spc="10">
                <a:latin typeface="Verdana"/>
                <a:cs typeface="Verdana"/>
              </a:rPr>
              <a:t> </a:t>
            </a:r>
            <a:r>
              <a:rPr sz="397">
                <a:latin typeface="Verdana"/>
                <a:cs typeface="Verdana"/>
              </a:rPr>
              <a:t>MBA </a:t>
            </a:r>
            <a:r>
              <a:rPr sz="397" spc="-17">
                <a:latin typeface="Verdana"/>
                <a:cs typeface="Verdana"/>
              </a:rPr>
              <a:t>estimates.</a:t>
            </a:r>
            <a:r>
              <a:rPr sz="397" spc="7">
                <a:latin typeface="Verdana"/>
                <a:cs typeface="Verdana"/>
              </a:rPr>
              <a:t> </a:t>
            </a:r>
            <a:r>
              <a:rPr sz="397" spc="-23">
                <a:latin typeface="Verdana"/>
                <a:cs typeface="Verdana"/>
              </a:rPr>
              <a:t>These</a:t>
            </a:r>
            <a:r>
              <a:rPr sz="397" spc="10">
                <a:latin typeface="Verdana"/>
                <a:cs typeface="Verdana"/>
              </a:rPr>
              <a:t> </a:t>
            </a:r>
            <a:r>
              <a:rPr sz="397">
                <a:latin typeface="Verdana"/>
                <a:cs typeface="Verdana"/>
              </a:rPr>
              <a:t>exclude</a:t>
            </a:r>
            <a:r>
              <a:rPr sz="397" spc="7">
                <a:latin typeface="Verdana"/>
                <a:cs typeface="Verdana"/>
              </a:rPr>
              <a:t> </a:t>
            </a:r>
            <a:r>
              <a:rPr sz="397">
                <a:latin typeface="Verdana"/>
                <a:cs typeface="Verdana"/>
              </a:rPr>
              <a:t>second</a:t>
            </a:r>
            <a:r>
              <a:rPr sz="397" spc="10">
                <a:latin typeface="Verdana"/>
                <a:cs typeface="Verdana"/>
              </a:rPr>
              <a:t> </a:t>
            </a:r>
            <a:r>
              <a:rPr sz="397" spc="-7">
                <a:latin typeface="Verdana"/>
                <a:cs typeface="Verdana"/>
              </a:rPr>
              <a:t>mortgages</a:t>
            </a:r>
            <a:r>
              <a:rPr sz="397" spc="7">
                <a:latin typeface="Verdana"/>
                <a:cs typeface="Verdana"/>
              </a:rPr>
              <a:t> </a:t>
            </a:r>
            <a:r>
              <a:rPr sz="397">
                <a:latin typeface="Verdana"/>
                <a:cs typeface="Verdana"/>
              </a:rPr>
              <a:t>and</a:t>
            </a:r>
            <a:r>
              <a:rPr sz="397" spc="10">
                <a:latin typeface="Verdana"/>
                <a:cs typeface="Verdana"/>
              </a:rPr>
              <a:t> </a:t>
            </a:r>
            <a:r>
              <a:rPr sz="397">
                <a:latin typeface="Verdana"/>
                <a:cs typeface="Verdana"/>
              </a:rPr>
              <a:t>home</a:t>
            </a:r>
            <a:r>
              <a:rPr sz="397" spc="10">
                <a:latin typeface="Verdana"/>
                <a:cs typeface="Verdana"/>
              </a:rPr>
              <a:t> </a:t>
            </a:r>
            <a:r>
              <a:rPr sz="397" spc="-7">
                <a:latin typeface="Verdana"/>
                <a:cs typeface="Verdana"/>
              </a:rPr>
              <a:t>equity</a:t>
            </a:r>
            <a:r>
              <a:rPr sz="397" spc="3">
                <a:latin typeface="Verdana"/>
                <a:cs typeface="Verdana"/>
              </a:rPr>
              <a:t> </a:t>
            </a:r>
            <a:r>
              <a:rPr sz="397" spc="-7">
                <a:latin typeface="Verdana"/>
                <a:cs typeface="Verdana"/>
              </a:rPr>
              <a:t>loans. </a:t>
            </a:r>
            <a:r>
              <a:rPr sz="397">
                <a:latin typeface="Verdana"/>
                <a:cs typeface="Verdana"/>
              </a:rPr>
              <a:t>Mortgage </a:t>
            </a:r>
            <a:r>
              <a:rPr sz="397" spc="-7">
                <a:latin typeface="Verdana"/>
                <a:cs typeface="Verdana"/>
              </a:rPr>
              <a:t>rate</a:t>
            </a:r>
            <a:r>
              <a:rPr sz="397" spc="3">
                <a:latin typeface="Verdana"/>
                <a:cs typeface="Verdana"/>
              </a:rPr>
              <a:t> </a:t>
            </a:r>
            <a:r>
              <a:rPr sz="397">
                <a:latin typeface="Verdana"/>
                <a:cs typeface="Verdana"/>
              </a:rPr>
              <a:t>forecast</a:t>
            </a:r>
            <a:r>
              <a:rPr sz="397" spc="13">
                <a:latin typeface="Verdana"/>
                <a:cs typeface="Verdana"/>
              </a:rPr>
              <a:t> </a:t>
            </a:r>
            <a:r>
              <a:rPr sz="397" spc="-46">
                <a:latin typeface="Verdana"/>
                <a:cs typeface="Verdana"/>
              </a:rPr>
              <a:t>is</a:t>
            </a:r>
            <a:r>
              <a:rPr sz="397" spc="7">
                <a:latin typeface="Verdana"/>
                <a:cs typeface="Verdana"/>
              </a:rPr>
              <a:t> </a:t>
            </a:r>
            <a:r>
              <a:rPr sz="397">
                <a:latin typeface="Verdana"/>
                <a:cs typeface="Verdana"/>
              </a:rPr>
              <a:t>based</a:t>
            </a:r>
            <a:r>
              <a:rPr sz="397" spc="3">
                <a:latin typeface="Verdana"/>
                <a:cs typeface="Verdana"/>
              </a:rPr>
              <a:t> </a:t>
            </a:r>
            <a:r>
              <a:rPr sz="397">
                <a:latin typeface="Verdana"/>
                <a:cs typeface="Verdana"/>
              </a:rPr>
              <a:t>on</a:t>
            </a:r>
            <a:r>
              <a:rPr sz="397" spc="3">
                <a:latin typeface="Verdana"/>
                <a:cs typeface="Verdana"/>
              </a:rPr>
              <a:t> </a:t>
            </a:r>
            <a:r>
              <a:rPr sz="397" spc="-7">
                <a:latin typeface="Verdana"/>
                <a:cs typeface="Verdana"/>
              </a:rPr>
              <a:t>Freddie</a:t>
            </a:r>
            <a:r>
              <a:rPr sz="397" spc="3">
                <a:latin typeface="Verdana"/>
                <a:cs typeface="Verdana"/>
              </a:rPr>
              <a:t> </a:t>
            </a:r>
            <a:r>
              <a:rPr sz="397">
                <a:latin typeface="Verdana"/>
                <a:cs typeface="Verdana"/>
              </a:rPr>
              <a:t>Mac's</a:t>
            </a:r>
            <a:r>
              <a:rPr sz="397" spc="3">
                <a:latin typeface="Verdana"/>
                <a:cs typeface="Verdana"/>
              </a:rPr>
              <a:t> </a:t>
            </a:r>
            <a:r>
              <a:rPr sz="397" spc="-36">
                <a:latin typeface="Verdana"/>
                <a:cs typeface="Verdana"/>
              </a:rPr>
              <a:t>30-Yr</a:t>
            </a:r>
            <a:r>
              <a:rPr sz="397" spc="-3">
                <a:latin typeface="Verdana"/>
                <a:cs typeface="Verdana"/>
              </a:rPr>
              <a:t> </a:t>
            </a:r>
            <a:r>
              <a:rPr sz="397" spc="-13">
                <a:latin typeface="Verdana"/>
                <a:cs typeface="Verdana"/>
              </a:rPr>
              <a:t>fixed</a:t>
            </a:r>
            <a:r>
              <a:rPr sz="397" spc="3">
                <a:latin typeface="Verdana"/>
                <a:cs typeface="Verdana"/>
              </a:rPr>
              <a:t> </a:t>
            </a:r>
            <a:r>
              <a:rPr sz="397" spc="-7">
                <a:latin typeface="Verdana"/>
                <a:cs typeface="Verdana"/>
              </a:rPr>
              <a:t>rate</a:t>
            </a:r>
            <a:r>
              <a:rPr sz="397" spc="3">
                <a:latin typeface="Verdana"/>
                <a:cs typeface="Verdana"/>
              </a:rPr>
              <a:t> </a:t>
            </a:r>
            <a:r>
              <a:rPr sz="397">
                <a:latin typeface="Verdana"/>
                <a:cs typeface="Verdana"/>
              </a:rPr>
              <a:t>which</a:t>
            </a:r>
            <a:r>
              <a:rPr sz="397" spc="3">
                <a:latin typeface="Verdana"/>
                <a:cs typeface="Verdana"/>
              </a:rPr>
              <a:t> </a:t>
            </a:r>
            <a:r>
              <a:rPr sz="397" spc="-46">
                <a:latin typeface="Verdana"/>
                <a:cs typeface="Verdana"/>
              </a:rPr>
              <a:t>is</a:t>
            </a:r>
            <a:r>
              <a:rPr sz="397" spc="7">
                <a:latin typeface="Verdana"/>
                <a:cs typeface="Verdana"/>
              </a:rPr>
              <a:t> </a:t>
            </a:r>
            <a:r>
              <a:rPr sz="397">
                <a:latin typeface="Verdana"/>
                <a:cs typeface="Verdana"/>
              </a:rPr>
              <a:t>based</a:t>
            </a:r>
            <a:r>
              <a:rPr sz="397" spc="3">
                <a:latin typeface="Verdana"/>
                <a:cs typeface="Verdana"/>
              </a:rPr>
              <a:t> </a:t>
            </a:r>
            <a:r>
              <a:rPr sz="397">
                <a:latin typeface="Verdana"/>
                <a:cs typeface="Verdana"/>
              </a:rPr>
              <a:t>on</a:t>
            </a:r>
            <a:r>
              <a:rPr sz="397" spc="3">
                <a:latin typeface="Verdana"/>
                <a:cs typeface="Verdana"/>
              </a:rPr>
              <a:t> </a:t>
            </a:r>
            <a:r>
              <a:rPr sz="397" spc="-7">
                <a:latin typeface="Verdana"/>
                <a:cs typeface="Verdana"/>
              </a:rPr>
              <a:t>predominantly</a:t>
            </a:r>
            <a:r>
              <a:rPr sz="397">
                <a:latin typeface="Verdana"/>
                <a:cs typeface="Verdana"/>
              </a:rPr>
              <a:t> home</a:t>
            </a:r>
            <a:r>
              <a:rPr sz="397" spc="3">
                <a:latin typeface="Verdana"/>
                <a:cs typeface="Verdana"/>
              </a:rPr>
              <a:t> </a:t>
            </a:r>
            <a:r>
              <a:rPr sz="397">
                <a:latin typeface="Verdana"/>
                <a:cs typeface="Verdana"/>
              </a:rPr>
              <a:t>purchase </a:t>
            </a:r>
            <a:r>
              <a:rPr sz="397" spc="-7">
                <a:latin typeface="Verdana"/>
                <a:cs typeface="Verdana"/>
              </a:rPr>
              <a:t>transactions. </a:t>
            </a:r>
            <a:r>
              <a:rPr sz="397" spc="-23">
                <a:latin typeface="Verdana"/>
                <a:cs typeface="Verdana"/>
              </a:rPr>
              <a:t>The</a:t>
            </a:r>
            <a:r>
              <a:rPr sz="397" spc="-10">
                <a:latin typeface="Verdana"/>
                <a:cs typeface="Verdana"/>
              </a:rPr>
              <a:t> </a:t>
            </a:r>
            <a:r>
              <a:rPr sz="397" spc="-36">
                <a:latin typeface="Verdana"/>
                <a:cs typeface="Verdana"/>
              </a:rPr>
              <a:t>10-</a:t>
            </a:r>
            <a:r>
              <a:rPr sz="397" spc="-7">
                <a:latin typeface="Verdana"/>
                <a:cs typeface="Verdana"/>
              </a:rPr>
              <a:t>Year</a:t>
            </a:r>
            <a:r>
              <a:rPr sz="397" spc="-13">
                <a:latin typeface="Verdana"/>
                <a:cs typeface="Verdana"/>
              </a:rPr>
              <a:t> </a:t>
            </a:r>
            <a:r>
              <a:rPr sz="397" spc="-30">
                <a:latin typeface="Verdana"/>
                <a:cs typeface="Verdana"/>
              </a:rPr>
              <a:t>Treasury</a:t>
            </a:r>
            <a:r>
              <a:rPr sz="397" spc="-10">
                <a:latin typeface="Verdana"/>
                <a:cs typeface="Verdana"/>
              </a:rPr>
              <a:t> </a:t>
            </a:r>
            <a:r>
              <a:rPr sz="397">
                <a:latin typeface="Verdana"/>
                <a:cs typeface="Verdana"/>
              </a:rPr>
              <a:t>Yield</a:t>
            </a:r>
            <a:r>
              <a:rPr sz="397" spc="-10">
                <a:latin typeface="Verdana"/>
                <a:cs typeface="Verdana"/>
              </a:rPr>
              <a:t> </a:t>
            </a:r>
            <a:r>
              <a:rPr sz="397">
                <a:latin typeface="Verdana"/>
                <a:cs typeface="Verdana"/>
              </a:rPr>
              <a:t>and</a:t>
            </a:r>
            <a:r>
              <a:rPr sz="397" spc="-7">
                <a:latin typeface="Verdana"/>
                <a:cs typeface="Verdana"/>
              </a:rPr>
              <a:t> </a:t>
            </a:r>
            <a:r>
              <a:rPr sz="397" spc="-36">
                <a:latin typeface="Verdana"/>
                <a:cs typeface="Verdana"/>
              </a:rPr>
              <a:t>30-Yr</a:t>
            </a:r>
            <a:r>
              <a:rPr sz="397" spc="-13">
                <a:latin typeface="Verdana"/>
                <a:cs typeface="Verdana"/>
              </a:rPr>
              <a:t> </a:t>
            </a:r>
            <a:r>
              <a:rPr sz="397">
                <a:latin typeface="Verdana"/>
                <a:cs typeface="Verdana"/>
              </a:rPr>
              <a:t>mortgage</a:t>
            </a:r>
            <a:r>
              <a:rPr sz="397" spc="-7">
                <a:latin typeface="Verdana"/>
                <a:cs typeface="Verdana"/>
              </a:rPr>
              <a:t> rate </a:t>
            </a:r>
            <a:r>
              <a:rPr sz="397">
                <a:latin typeface="Verdana"/>
                <a:cs typeface="Verdana"/>
              </a:rPr>
              <a:t>are</a:t>
            </a:r>
            <a:r>
              <a:rPr sz="397" spc="-10">
                <a:latin typeface="Verdana"/>
                <a:cs typeface="Verdana"/>
              </a:rPr>
              <a:t> </a:t>
            </a:r>
            <a:r>
              <a:rPr sz="397">
                <a:latin typeface="Verdana"/>
                <a:cs typeface="Verdana"/>
              </a:rPr>
              <a:t>the</a:t>
            </a:r>
            <a:r>
              <a:rPr sz="397" spc="-7">
                <a:latin typeface="Verdana"/>
                <a:cs typeface="Verdana"/>
              </a:rPr>
              <a:t> </a:t>
            </a:r>
            <a:r>
              <a:rPr sz="397">
                <a:latin typeface="Verdana"/>
                <a:cs typeface="Verdana"/>
              </a:rPr>
              <a:t>average</a:t>
            </a:r>
            <a:r>
              <a:rPr sz="397" spc="-10">
                <a:latin typeface="Verdana"/>
                <a:cs typeface="Verdana"/>
              </a:rPr>
              <a:t> </a:t>
            </a:r>
            <a:r>
              <a:rPr sz="397" spc="-17">
                <a:latin typeface="Verdana"/>
                <a:cs typeface="Verdana"/>
              </a:rPr>
              <a:t>for</a:t>
            </a:r>
            <a:r>
              <a:rPr sz="397" spc="-10">
                <a:latin typeface="Verdana"/>
                <a:cs typeface="Verdana"/>
              </a:rPr>
              <a:t> </a:t>
            </a:r>
            <a:r>
              <a:rPr sz="397">
                <a:latin typeface="Verdana"/>
                <a:cs typeface="Verdana"/>
              </a:rPr>
              <a:t>the</a:t>
            </a:r>
            <a:r>
              <a:rPr sz="397" spc="-10">
                <a:latin typeface="Verdana"/>
                <a:cs typeface="Verdana"/>
              </a:rPr>
              <a:t> </a:t>
            </a:r>
            <a:r>
              <a:rPr sz="397" spc="-13">
                <a:latin typeface="Verdana"/>
                <a:cs typeface="Verdana"/>
              </a:rPr>
              <a:t>quarter,</a:t>
            </a:r>
            <a:r>
              <a:rPr sz="397" spc="-7">
                <a:latin typeface="Verdana"/>
                <a:cs typeface="Verdana"/>
              </a:rPr>
              <a:t> </a:t>
            </a:r>
            <a:r>
              <a:rPr sz="397">
                <a:latin typeface="Verdana"/>
                <a:cs typeface="Verdana"/>
              </a:rPr>
              <a:t>but annual</a:t>
            </a:r>
            <a:r>
              <a:rPr sz="397" spc="7">
                <a:latin typeface="Verdana"/>
                <a:cs typeface="Verdana"/>
              </a:rPr>
              <a:t> </a:t>
            </a:r>
            <a:r>
              <a:rPr sz="397" spc="-7">
                <a:latin typeface="Verdana"/>
                <a:cs typeface="Verdana"/>
              </a:rPr>
              <a:t>columns show</a:t>
            </a:r>
            <a:r>
              <a:rPr sz="397" spc="7">
                <a:latin typeface="Verdana"/>
                <a:cs typeface="Verdana"/>
              </a:rPr>
              <a:t> </a:t>
            </a:r>
            <a:r>
              <a:rPr sz="397">
                <a:latin typeface="Verdana"/>
                <a:cs typeface="Verdana"/>
              </a:rPr>
              <a:t>Q4</a:t>
            </a:r>
            <a:r>
              <a:rPr sz="397" spc="-7">
                <a:latin typeface="Verdana"/>
                <a:cs typeface="Verdana"/>
              </a:rPr>
              <a:t> values.</a:t>
            </a:r>
            <a:endParaRPr sz="397">
              <a:latin typeface="Verdana"/>
              <a:cs typeface="Verdana"/>
            </a:endParaRPr>
          </a:p>
          <a:p>
            <a:pPr marL="8405" marR="92033">
              <a:lnSpc>
                <a:spcPts val="695"/>
              </a:lnSpc>
              <a:spcBef>
                <a:spcPts val="3"/>
              </a:spcBef>
            </a:pPr>
            <a:r>
              <a:rPr sz="397" spc="-23">
                <a:latin typeface="Verdana"/>
                <a:cs typeface="Verdana"/>
              </a:rPr>
              <a:t>The</a:t>
            </a:r>
            <a:r>
              <a:rPr sz="397" spc="-7">
                <a:latin typeface="Verdana"/>
                <a:cs typeface="Verdana"/>
              </a:rPr>
              <a:t> </a:t>
            </a:r>
            <a:r>
              <a:rPr sz="397" spc="-23">
                <a:latin typeface="Verdana"/>
                <a:cs typeface="Verdana"/>
              </a:rPr>
              <a:t>FHFA</a:t>
            </a:r>
            <a:r>
              <a:rPr sz="397" spc="-10">
                <a:latin typeface="Verdana"/>
                <a:cs typeface="Verdana"/>
              </a:rPr>
              <a:t> </a:t>
            </a:r>
            <a:r>
              <a:rPr sz="397" spc="-50">
                <a:latin typeface="Verdana"/>
                <a:cs typeface="Verdana"/>
              </a:rPr>
              <a:t>US</a:t>
            </a:r>
            <a:r>
              <a:rPr sz="397" spc="-10">
                <a:latin typeface="Verdana"/>
                <a:cs typeface="Verdana"/>
              </a:rPr>
              <a:t> </a:t>
            </a:r>
            <a:r>
              <a:rPr sz="397" spc="-13">
                <a:latin typeface="Verdana"/>
                <a:cs typeface="Verdana"/>
              </a:rPr>
              <a:t>House</a:t>
            </a:r>
            <a:r>
              <a:rPr sz="397" spc="-3">
                <a:latin typeface="Verdana"/>
                <a:cs typeface="Verdana"/>
              </a:rPr>
              <a:t> </a:t>
            </a:r>
            <a:r>
              <a:rPr sz="397" spc="-7">
                <a:latin typeface="Verdana"/>
                <a:cs typeface="Verdana"/>
              </a:rPr>
              <a:t>Price</a:t>
            </a:r>
            <a:r>
              <a:rPr sz="397" spc="-3">
                <a:latin typeface="Verdana"/>
                <a:cs typeface="Verdana"/>
              </a:rPr>
              <a:t> </a:t>
            </a:r>
            <a:r>
              <a:rPr sz="397" spc="-17">
                <a:latin typeface="Verdana"/>
                <a:cs typeface="Verdana"/>
              </a:rPr>
              <a:t>Index</a:t>
            </a:r>
            <a:r>
              <a:rPr sz="397" spc="-7">
                <a:latin typeface="Verdana"/>
                <a:cs typeface="Verdana"/>
              </a:rPr>
              <a:t> </a:t>
            </a:r>
            <a:r>
              <a:rPr sz="397" spc="-46">
                <a:latin typeface="Verdana"/>
                <a:cs typeface="Verdana"/>
              </a:rPr>
              <a:t>is</a:t>
            </a:r>
            <a:r>
              <a:rPr sz="397">
                <a:latin typeface="Verdana"/>
                <a:cs typeface="Verdana"/>
              </a:rPr>
              <a:t> the</a:t>
            </a:r>
            <a:r>
              <a:rPr sz="397" spc="-3">
                <a:latin typeface="Verdana"/>
                <a:cs typeface="Verdana"/>
              </a:rPr>
              <a:t> </a:t>
            </a:r>
            <a:r>
              <a:rPr sz="397">
                <a:latin typeface="Verdana"/>
                <a:cs typeface="Verdana"/>
              </a:rPr>
              <a:t>forecasted</a:t>
            </a:r>
            <a:r>
              <a:rPr sz="397" spc="-7">
                <a:latin typeface="Verdana"/>
                <a:cs typeface="Verdana"/>
              </a:rPr>
              <a:t> year over year</a:t>
            </a:r>
            <a:r>
              <a:rPr sz="397" spc="-10">
                <a:latin typeface="Verdana"/>
                <a:cs typeface="Verdana"/>
              </a:rPr>
              <a:t> </a:t>
            </a:r>
            <a:r>
              <a:rPr sz="397">
                <a:latin typeface="Verdana"/>
                <a:cs typeface="Verdana"/>
              </a:rPr>
              <a:t>percent</a:t>
            </a:r>
            <a:r>
              <a:rPr sz="397" spc="3">
                <a:latin typeface="Verdana"/>
                <a:cs typeface="Verdana"/>
              </a:rPr>
              <a:t> </a:t>
            </a:r>
            <a:r>
              <a:rPr sz="397">
                <a:latin typeface="Verdana"/>
                <a:cs typeface="Verdana"/>
              </a:rPr>
              <a:t>change</a:t>
            </a:r>
            <a:r>
              <a:rPr sz="397" spc="-3">
                <a:latin typeface="Verdana"/>
                <a:cs typeface="Verdana"/>
              </a:rPr>
              <a:t> </a:t>
            </a:r>
            <a:r>
              <a:rPr sz="397">
                <a:latin typeface="Verdana"/>
                <a:cs typeface="Verdana"/>
              </a:rPr>
              <a:t>of</a:t>
            </a:r>
            <a:r>
              <a:rPr sz="397" spc="-3">
                <a:latin typeface="Verdana"/>
                <a:cs typeface="Verdana"/>
              </a:rPr>
              <a:t> </a:t>
            </a:r>
            <a:r>
              <a:rPr sz="397">
                <a:latin typeface="Verdana"/>
                <a:cs typeface="Verdana"/>
              </a:rPr>
              <a:t>the</a:t>
            </a:r>
            <a:r>
              <a:rPr sz="397" spc="-3">
                <a:latin typeface="Verdana"/>
                <a:cs typeface="Verdana"/>
              </a:rPr>
              <a:t> </a:t>
            </a:r>
            <a:r>
              <a:rPr sz="397" spc="-23">
                <a:latin typeface="Verdana"/>
                <a:cs typeface="Verdana"/>
              </a:rPr>
              <a:t>FHFA</a:t>
            </a:r>
            <a:r>
              <a:rPr sz="397" spc="-13">
                <a:latin typeface="Verdana"/>
                <a:cs typeface="Verdana"/>
              </a:rPr>
              <a:t> </a:t>
            </a:r>
            <a:r>
              <a:rPr sz="397" spc="-7">
                <a:latin typeface="Verdana"/>
                <a:cs typeface="Verdana"/>
              </a:rPr>
              <a:t>Purchase-</a:t>
            </a:r>
            <a:r>
              <a:rPr sz="397" spc="-13">
                <a:latin typeface="Verdana"/>
                <a:cs typeface="Verdana"/>
              </a:rPr>
              <a:t>Only</a:t>
            </a:r>
            <a:r>
              <a:rPr sz="397" spc="-7">
                <a:latin typeface="Verdana"/>
                <a:cs typeface="Verdana"/>
              </a:rPr>
              <a:t> </a:t>
            </a:r>
            <a:r>
              <a:rPr sz="397" spc="-13">
                <a:latin typeface="Verdana"/>
                <a:cs typeface="Verdana"/>
              </a:rPr>
              <a:t>House</a:t>
            </a:r>
            <a:r>
              <a:rPr sz="397" spc="-3">
                <a:latin typeface="Verdana"/>
                <a:cs typeface="Verdana"/>
              </a:rPr>
              <a:t> </a:t>
            </a:r>
            <a:r>
              <a:rPr sz="397" spc="-7">
                <a:latin typeface="Verdana"/>
                <a:cs typeface="Verdana"/>
              </a:rPr>
              <a:t>Price</a:t>
            </a:r>
            <a:r>
              <a:rPr sz="397" spc="-3">
                <a:latin typeface="Verdana"/>
                <a:cs typeface="Verdana"/>
              </a:rPr>
              <a:t> </a:t>
            </a:r>
            <a:r>
              <a:rPr sz="397" spc="-7">
                <a:latin typeface="Verdana"/>
                <a:cs typeface="Verdana"/>
              </a:rPr>
              <a:t>Index. Copyright </a:t>
            </a:r>
            <a:r>
              <a:rPr sz="397" spc="-40">
                <a:latin typeface="Verdana"/>
                <a:cs typeface="Verdana"/>
              </a:rPr>
              <a:t>2023</a:t>
            </a:r>
            <a:r>
              <a:rPr sz="397" spc="-13">
                <a:latin typeface="Verdana"/>
                <a:cs typeface="Verdana"/>
              </a:rPr>
              <a:t> </a:t>
            </a:r>
            <a:r>
              <a:rPr sz="397">
                <a:latin typeface="Verdana"/>
                <a:cs typeface="Verdana"/>
              </a:rPr>
              <a:t>Mortgage</a:t>
            </a:r>
            <a:r>
              <a:rPr sz="397" spc="-13">
                <a:latin typeface="Verdana"/>
                <a:cs typeface="Verdana"/>
              </a:rPr>
              <a:t> </a:t>
            </a:r>
            <a:r>
              <a:rPr sz="397" spc="-20">
                <a:latin typeface="Verdana"/>
                <a:cs typeface="Verdana"/>
              </a:rPr>
              <a:t>Bankers</a:t>
            </a:r>
            <a:r>
              <a:rPr sz="397" spc="-7">
                <a:latin typeface="Verdana"/>
                <a:cs typeface="Verdana"/>
              </a:rPr>
              <a:t> </a:t>
            </a:r>
            <a:r>
              <a:rPr sz="397">
                <a:latin typeface="Verdana"/>
                <a:cs typeface="Verdana"/>
              </a:rPr>
              <a:t>Association.</a:t>
            </a:r>
            <a:r>
              <a:rPr sz="397" spc="113">
                <a:latin typeface="Verdana"/>
                <a:cs typeface="Verdana"/>
              </a:rPr>
              <a:t> </a:t>
            </a:r>
            <a:r>
              <a:rPr sz="397" spc="-7">
                <a:latin typeface="Verdana"/>
                <a:cs typeface="Verdana"/>
              </a:rPr>
              <a:t>All</a:t>
            </a:r>
            <a:r>
              <a:rPr sz="397" spc="3">
                <a:latin typeface="Verdana"/>
                <a:cs typeface="Verdana"/>
              </a:rPr>
              <a:t> </a:t>
            </a:r>
            <a:r>
              <a:rPr sz="397" spc="-26">
                <a:latin typeface="Verdana"/>
                <a:cs typeface="Verdana"/>
              </a:rPr>
              <a:t>rights</a:t>
            </a:r>
            <a:r>
              <a:rPr sz="397" spc="-10">
                <a:latin typeface="Verdana"/>
                <a:cs typeface="Verdana"/>
              </a:rPr>
              <a:t> </a:t>
            </a:r>
            <a:r>
              <a:rPr sz="397" spc="-7">
                <a:latin typeface="Verdana"/>
                <a:cs typeface="Verdana"/>
              </a:rPr>
              <a:t>reserved.</a:t>
            </a:r>
            <a:endParaRPr sz="397">
              <a:latin typeface="Verdana"/>
              <a:cs typeface="Verdana"/>
            </a:endParaRPr>
          </a:p>
          <a:p>
            <a:pPr marL="8405">
              <a:spcBef>
                <a:spcPts val="152"/>
              </a:spcBef>
            </a:pPr>
            <a:r>
              <a:rPr sz="397" spc="-50">
                <a:latin typeface="Verdana"/>
                <a:cs typeface="Verdana"/>
              </a:rPr>
              <a:t>THE</a:t>
            </a:r>
            <a:r>
              <a:rPr sz="397" spc="-17">
                <a:latin typeface="Verdana"/>
                <a:cs typeface="Verdana"/>
              </a:rPr>
              <a:t> </a:t>
            </a:r>
            <a:r>
              <a:rPr sz="397" spc="-30">
                <a:latin typeface="Verdana"/>
                <a:cs typeface="Verdana"/>
              </a:rPr>
              <a:t>HISTORICAL</a:t>
            </a:r>
            <a:r>
              <a:rPr sz="397" spc="-3">
                <a:latin typeface="Verdana"/>
                <a:cs typeface="Verdana"/>
              </a:rPr>
              <a:t> </a:t>
            </a:r>
            <a:r>
              <a:rPr sz="397" spc="-17">
                <a:latin typeface="Verdana"/>
                <a:cs typeface="Verdana"/>
              </a:rPr>
              <a:t>DATA</a:t>
            </a:r>
            <a:r>
              <a:rPr sz="397" spc="-20">
                <a:latin typeface="Verdana"/>
                <a:cs typeface="Verdana"/>
              </a:rPr>
              <a:t> </a:t>
            </a:r>
            <a:r>
              <a:rPr sz="397">
                <a:latin typeface="Verdana"/>
                <a:cs typeface="Verdana"/>
              </a:rPr>
              <a:t>AND</a:t>
            </a:r>
            <a:r>
              <a:rPr sz="397" spc="-10">
                <a:latin typeface="Verdana"/>
                <a:cs typeface="Verdana"/>
              </a:rPr>
              <a:t> </a:t>
            </a:r>
            <a:r>
              <a:rPr sz="397" spc="-20">
                <a:latin typeface="Verdana"/>
                <a:cs typeface="Verdana"/>
              </a:rPr>
              <a:t>PROJECTIONS</a:t>
            </a:r>
            <a:r>
              <a:rPr sz="397" spc="-13">
                <a:latin typeface="Verdana"/>
                <a:cs typeface="Verdana"/>
              </a:rPr>
              <a:t> </a:t>
            </a:r>
            <a:r>
              <a:rPr sz="397" spc="-20">
                <a:latin typeface="Verdana"/>
                <a:cs typeface="Verdana"/>
              </a:rPr>
              <a:t>ARE</a:t>
            </a:r>
            <a:r>
              <a:rPr sz="397" spc="-13">
                <a:latin typeface="Verdana"/>
                <a:cs typeface="Verdana"/>
              </a:rPr>
              <a:t> </a:t>
            </a:r>
            <a:r>
              <a:rPr sz="397" spc="-17">
                <a:latin typeface="Verdana"/>
                <a:cs typeface="Verdana"/>
              </a:rPr>
              <a:t>PROVIDED</a:t>
            </a:r>
            <a:r>
              <a:rPr sz="397" spc="-10">
                <a:latin typeface="Verdana"/>
                <a:cs typeface="Verdana"/>
              </a:rPr>
              <a:t> </a:t>
            </a:r>
            <a:r>
              <a:rPr sz="397" spc="-43">
                <a:latin typeface="Verdana"/>
                <a:cs typeface="Verdana"/>
              </a:rPr>
              <a:t>"AS</a:t>
            </a:r>
            <a:r>
              <a:rPr sz="397" spc="-13">
                <a:latin typeface="Verdana"/>
                <a:cs typeface="Verdana"/>
              </a:rPr>
              <a:t> </a:t>
            </a:r>
            <a:r>
              <a:rPr sz="397" spc="-66">
                <a:latin typeface="Verdana"/>
                <a:cs typeface="Verdana"/>
              </a:rPr>
              <a:t>IS"</a:t>
            </a:r>
            <a:r>
              <a:rPr sz="397" spc="-7">
                <a:latin typeface="Verdana"/>
                <a:cs typeface="Verdana"/>
              </a:rPr>
              <a:t> </a:t>
            </a:r>
            <a:r>
              <a:rPr sz="397" spc="-43">
                <a:latin typeface="Verdana"/>
                <a:cs typeface="Verdana"/>
              </a:rPr>
              <a:t>WITH</a:t>
            </a:r>
            <a:r>
              <a:rPr sz="397" spc="-10">
                <a:latin typeface="Verdana"/>
                <a:cs typeface="Verdana"/>
              </a:rPr>
              <a:t> </a:t>
            </a:r>
            <a:r>
              <a:rPr sz="397">
                <a:latin typeface="Verdana"/>
                <a:cs typeface="Verdana"/>
              </a:rPr>
              <a:t>NO</a:t>
            </a:r>
            <a:r>
              <a:rPr sz="397" spc="-10">
                <a:latin typeface="Verdana"/>
                <a:cs typeface="Verdana"/>
              </a:rPr>
              <a:t> </a:t>
            </a:r>
            <a:r>
              <a:rPr sz="397" spc="-30">
                <a:latin typeface="Verdana"/>
                <a:cs typeface="Verdana"/>
              </a:rPr>
              <a:t>WARRANTIES</a:t>
            </a:r>
            <a:r>
              <a:rPr sz="397" spc="-13">
                <a:latin typeface="Verdana"/>
                <a:cs typeface="Verdana"/>
              </a:rPr>
              <a:t> </a:t>
            </a:r>
            <a:r>
              <a:rPr sz="397" spc="-7">
                <a:latin typeface="Verdana"/>
                <a:cs typeface="Verdana"/>
              </a:rPr>
              <a:t>OF </a:t>
            </a:r>
            <a:r>
              <a:rPr sz="397">
                <a:latin typeface="Verdana"/>
                <a:cs typeface="Verdana"/>
              </a:rPr>
              <a:t>ANY</a:t>
            </a:r>
            <a:r>
              <a:rPr sz="397" spc="7">
                <a:latin typeface="Verdana"/>
                <a:cs typeface="Verdana"/>
              </a:rPr>
              <a:t> </a:t>
            </a:r>
            <a:r>
              <a:rPr sz="397" spc="-7">
                <a:latin typeface="Verdana"/>
                <a:cs typeface="Verdana"/>
              </a:rPr>
              <a:t>KIND.</a:t>
            </a:r>
            <a:endParaRPr sz="397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065047" y="629660"/>
            <a:ext cx="158003" cy="85214"/>
          </a:xfrm>
          <a:prstGeom prst="rect">
            <a:avLst/>
          </a:prstGeom>
        </p:spPr>
        <p:txBody>
          <a:bodyPr vert="horz" wrap="square" lIns="0" tIns="8825" rIns="0" bIns="0" rtlCol="0">
            <a:spAutoFit/>
          </a:bodyPr>
          <a:lstStyle/>
          <a:p>
            <a:pPr marL="8405">
              <a:spcBef>
                <a:spcPts val="69"/>
              </a:spcBef>
            </a:pPr>
            <a:r>
              <a:rPr sz="496" b="1" spc="-33">
                <a:latin typeface="Tahoma"/>
                <a:cs typeface="Tahoma"/>
              </a:rPr>
              <a:t>2023</a:t>
            </a:r>
            <a:endParaRPr sz="496">
              <a:latin typeface="Tahoma"/>
              <a:cs typeface="Tahom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147199" y="629660"/>
            <a:ext cx="158003" cy="85214"/>
          </a:xfrm>
          <a:prstGeom prst="rect">
            <a:avLst/>
          </a:prstGeom>
        </p:spPr>
        <p:txBody>
          <a:bodyPr vert="horz" wrap="square" lIns="0" tIns="8825" rIns="0" bIns="0" rtlCol="0">
            <a:spAutoFit/>
          </a:bodyPr>
          <a:lstStyle/>
          <a:p>
            <a:pPr marL="8405">
              <a:spcBef>
                <a:spcPts val="69"/>
              </a:spcBef>
            </a:pPr>
            <a:r>
              <a:rPr sz="496" b="1" spc="-33">
                <a:latin typeface="Tahoma"/>
                <a:cs typeface="Tahoma"/>
              </a:rPr>
              <a:t>2024</a:t>
            </a:r>
            <a:endParaRPr sz="496">
              <a:latin typeface="Tahoma"/>
              <a:cs typeface="Tahom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236579" y="629660"/>
            <a:ext cx="158003" cy="85214"/>
          </a:xfrm>
          <a:prstGeom prst="rect">
            <a:avLst/>
          </a:prstGeom>
        </p:spPr>
        <p:txBody>
          <a:bodyPr vert="horz" wrap="square" lIns="0" tIns="8825" rIns="0" bIns="0" rtlCol="0">
            <a:spAutoFit/>
          </a:bodyPr>
          <a:lstStyle/>
          <a:p>
            <a:pPr marL="8405">
              <a:spcBef>
                <a:spcPts val="69"/>
              </a:spcBef>
            </a:pPr>
            <a:r>
              <a:rPr sz="496" b="1" spc="-33">
                <a:latin typeface="Tahoma"/>
                <a:cs typeface="Tahoma"/>
              </a:rPr>
              <a:t>2025</a:t>
            </a:r>
            <a:endParaRPr sz="496">
              <a:latin typeface="Tahoma"/>
              <a:cs typeface="Tahoma"/>
            </a:endParaRPr>
          </a:p>
        </p:txBody>
      </p:sp>
      <p:pic>
        <p:nvPicPr>
          <p:cNvPr id="9" name="object 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536282" y="3879825"/>
            <a:ext cx="1333345" cy="460716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26727" y="162051"/>
            <a:ext cx="8490545" cy="41293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300"/>
              <a:t>REVENUE/MARGINS BUILD</a:t>
            </a:r>
            <a:br>
              <a:rPr lang="en-US" sz="1300"/>
            </a:br>
            <a:endParaRPr sz="1300"/>
          </a:p>
        </p:txBody>
      </p:sp>
      <p:sp>
        <p:nvSpPr>
          <p:cNvPr id="3" name="object 3"/>
          <p:cNvSpPr/>
          <p:nvPr/>
        </p:nvSpPr>
        <p:spPr>
          <a:xfrm>
            <a:off x="270855" y="456775"/>
            <a:ext cx="8640445" cy="34290"/>
          </a:xfrm>
          <a:custGeom>
            <a:avLst/>
            <a:gdLst/>
            <a:ahLst/>
            <a:cxnLst/>
            <a:rect l="l" t="t" r="r" b="b"/>
            <a:pathLst>
              <a:path w="8640445" h="34290">
                <a:moveTo>
                  <a:pt x="8639999" y="0"/>
                </a:moveTo>
                <a:lnTo>
                  <a:pt x="8550" y="0"/>
                </a:lnTo>
                <a:lnTo>
                  <a:pt x="0" y="34199"/>
                </a:lnTo>
                <a:lnTo>
                  <a:pt x="8631450" y="34199"/>
                </a:lnTo>
                <a:lnTo>
                  <a:pt x="8639999" y="0"/>
                </a:lnTo>
                <a:close/>
              </a:path>
            </a:pathLst>
          </a:custGeom>
          <a:solidFill>
            <a:srgbClr val="B32541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F8ADFF4E-EFD9-3F41-B9B1-2DA7C44A31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855" y="783823"/>
            <a:ext cx="8640446" cy="3513238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A0273A33-5459-7D23-5340-F4C8B47AC0FD}"/>
              </a:ext>
            </a:extLst>
          </p:cNvPr>
          <p:cNvSpPr/>
          <p:nvPr/>
        </p:nvSpPr>
        <p:spPr>
          <a:xfrm>
            <a:off x="6172200" y="1428750"/>
            <a:ext cx="2739100" cy="152400"/>
          </a:xfrm>
          <a:prstGeom prst="rect">
            <a:avLst/>
          </a:prstGeom>
          <a:noFill/>
          <a:ln w="952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46E7150-ACE3-DE8E-E7D4-23886D76B342}"/>
              </a:ext>
            </a:extLst>
          </p:cNvPr>
          <p:cNvSpPr/>
          <p:nvPr/>
        </p:nvSpPr>
        <p:spPr>
          <a:xfrm>
            <a:off x="6206613" y="2580327"/>
            <a:ext cx="2739100" cy="152400"/>
          </a:xfrm>
          <a:prstGeom prst="rect">
            <a:avLst/>
          </a:prstGeom>
          <a:noFill/>
          <a:ln w="952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6E74861-80CC-651E-0F13-45A5B3682640}"/>
              </a:ext>
            </a:extLst>
          </p:cNvPr>
          <p:cNvSpPr/>
          <p:nvPr/>
        </p:nvSpPr>
        <p:spPr>
          <a:xfrm>
            <a:off x="6159910" y="3731904"/>
            <a:ext cx="2739100" cy="152400"/>
          </a:xfrm>
          <a:prstGeom prst="rect">
            <a:avLst/>
          </a:prstGeom>
          <a:noFill/>
          <a:ln w="952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9671C0DB-B45D-DCB5-ED9D-C5FAB281D3B7}"/>
              </a:ext>
            </a:extLst>
          </p:cNvPr>
          <p:cNvSpPr/>
          <p:nvPr/>
        </p:nvSpPr>
        <p:spPr>
          <a:xfrm>
            <a:off x="7924800" y="1789988"/>
            <a:ext cx="1020913" cy="140358"/>
          </a:xfrm>
          <a:prstGeom prst="ellipse">
            <a:avLst/>
          </a:prstGeom>
          <a:noFill/>
          <a:ln w="952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650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26727" y="162051"/>
            <a:ext cx="8490545" cy="2128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300"/>
              <a:t>Risks</a:t>
            </a:r>
            <a:endParaRPr sz="1300"/>
          </a:p>
        </p:txBody>
      </p:sp>
      <p:sp>
        <p:nvSpPr>
          <p:cNvPr id="3" name="object 3"/>
          <p:cNvSpPr/>
          <p:nvPr/>
        </p:nvSpPr>
        <p:spPr>
          <a:xfrm>
            <a:off x="270855" y="456775"/>
            <a:ext cx="8640445" cy="34290"/>
          </a:xfrm>
          <a:custGeom>
            <a:avLst/>
            <a:gdLst/>
            <a:ahLst/>
            <a:cxnLst/>
            <a:rect l="l" t="t" r="r" b="b"/>
            <a:pathLst>
              <a:path w="8640445" h="34290">
                <a:moveTo>
                  <a:pt x="8639999" y="0"/>
                </a:moveTo>
                <a:lnTo>
                  <a:pt x="8550" y="0"/>
                </a:lnTo>
                <a:lnTo>
                  <a:pt x="0" y="34199"/>
                </a:lnTo>
                <a:lnTo>
                  <a:pt x="8631450" y="34199"/>
                </a:lnTo>
                <a:lnTo>
                  <a:pt x="8639999" y="0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270854" y="572910"/>
            <a:ext cx="8640445" cy="3842077"/>
          </a:xfrm>
          <a:prstGeom prst="rect">
            <a:avLst/>
          </a:prstGeom>
          <a:ln w="25400">
            <a:noFill/>
          </a:ln>
        </p:spPr>
        <p:txBody>
          <a:bodyPr vert="horz" wrap="square" lIns="0" tIns="71120" rIns="0" bIns="0" rtlCol="0">
            <a:spAutoFit/>
          </a:bodyPr>
          <a:lstStyle/>
          <a:p>
            <a:pPr marL="285750" marR="278130" indent="74295">
              <a:lnSpc>
                <a:spcPts val="1390"/>
              </a:lnSpc>
              <a:spcBef>
                <a:spcPts val="560"/>
              </a:spcBef>
            </a:pPr>
            <a:r>
              <a:rPr lang="en-US" sz="1200" b="1" dirty="0">
                <a:latin typeface="Arial"/>
                <a:cs typeface="Arial"/>
              </a:rPr>
              <a:t>Threat of new entrants</a:t>
            </a:r>
          </a:p>
          <a:p>
            <a:pPr marL="285750" marR="278130" indent="74295">
              <a:lnSpc>
                <a:spcPts val="1390"/>
              </a:lnSpc>
              <a:spcBef>
                <a:spcPts val="560"/>
              </a:spcBef>
            </a:pPr>
            <a:r>
              <a:rPr lang="en-US" sz="1200" b="1" dirty="0">
                <a:latin typeface="Arial"/>
                <a:cs typeface="Arial"/>
              </a:rPr>
              <a:t>  </a:t>
            </a:r>
            <a:r>
              <a:rPr lang="en-US" sz="1200" dirty="0">
                <a:latin typeface="Arial"/>
                <a:cs typeface="Arial"/>
              </a:rPr>
              <a:t>Equifax is facing increasing competition in its verification services segment</a:t>
            </a:r>
          </a:p>
          <a:p>
            <a:pPr marL="285750" marR="278130" indent="74295">
              <a:lnSpc>
                <a:spcPts val="1390"/>
              </a:lnSpc>
              <a:spcBef>
                <a:spcPts val="560"/>
              </a:spcBef>
            </a:pPr>
            <a:r>
              <a:rPr lang="en-US" sz="1200" b="1" dirty="0">
                <a:latin typeface="Arial"/>
                <a:cs typeface="Arial"/>
              </a:rPr>
              <a:t>   </a:t>
            </a:r>
          </a:p>
          <a:p>
            <a:pPr marL="285750" marR="278130" indent="74295">
              <a:lnSpc>
                <a:spcPts val="1390"/>
              </a:lnSpc>
              <a:spcBef>
                <a:spcPts val="560"/>
              </a:spcBef>
            </a:pPr>
            <a:r>
              <a:rPr lang="en-US" sz="1200" b="1" dirty="0">
                <a:latin typeface="Arial"/>
                <a:cs typeface="Arial"/>
              </a:rPr>
              <a:t>  </a:t>
            </a:r>
            <a:r>
              <a:rPr lang="en-US" sz="1200" dirty="0">
                <a:latin typeface="Arial"/>
                <a:cs typeface="Arial"/>
              </a:rPr>
              <a:t>Some customers are moving away because of the price increases Equifax implements every year</a:t>
            </a:r>
          </a:p>
          <a:p>
            <a:pPr marL="285750" marR="278130" indent="74295">
              <a:lnSpc>
                <a:spcPts val="1390"/>
              </a:lnSpc>
              <a:spcBef>
                <a:spcPts val="560"/>
              </a:spcBef>
            </a:pPr>
            <a:endParaRPr lang="en-US" sz="1200" b="1" dirty="0">
              <a:latin typeface="Arial"/>
              <a:cs typeface="Arial"/>
            </a:endParaRPr>
          </a:p>
          <a:p>
            <a:pPr marL="285750" marR="278130" indent="74295">
              <a:spcBef>
                <a:spcPts val="560"/>
              </a:spcBef>
            </a:pPr>
            <a:r>
              <a:rPr lang="en-US" sz="1200" b="1" dirty="0">
                <a:latin typeface="Arial"/>
                <a:cs typeface="Arial"/>
              </a:rPr>
              <a:t>  </a:t>
            </a:r>
            <a:r>
              <a:rPr lang="en-US" sz="1200" dirty="0">
                <a:latin typeface="Arial"/>
                <a:cs typeface="Arial"/>
              </a:rPr>
              <a:t>However, Equifax has a strong grasp on the market and the most robust data, unlikely that any competitors will make</a:t>
            </a:r>
          </a:p>
          <a:p>
            <a:pPr marL="285750" marR="278130" indent="74295">
              <a:spcBef>
                <a:spcPts val="560"/>
              </a:spcBef>
            </a:pPr>
            <a:r>
              <a:rPr lang="en-US" sz="1200" dirty="0">
                <a:latin typeface="Arial"/>
                <a:cs typeface="Arial"/>
              </a:rPr>
              <a:t>  any progress soon</a:t>
            </a:r>
            <a:endParaRPr lang="en-US" sz="1200" b="1" dirty="0">
              <a:latin typeface="Arial"/>
              <a:cs typeface="Arial"/>
            </a:endParaRPr>
          </a:p>
          <a:p>
            <a:pPr marL="285750" marR="278130" indent="74295">
              <a:lnSpc>
                <a:spcPts val="1390"/>
              </a:lnSpc>
              <a:spcBef>
                <a:spcPts val="560"/>
              </a:spcBef>
            </a:pPr>
            <a:r>
              <a:rPr lang="en-US" sz="1200" b="1" dirty="0">
                <a:latin typeface="Arial"/>
                <a:cs typeface="Arial"/>
              </a:rPr>
              <a:t>	</a:t>
            </a:r>
          </a:p>
          <a:p>
            <a:pPr marL="285750" marR="278130" indent="74295">
              <a:lnSpc>
                <a:spcPts val="1390"/>
              </a:lnSpc>
              <a:spcBef>
                <a:spcPts val="560"/>
              </a:spcBef>
            </a:pPr>
            <a:endParaRPr lang="en-US" sz="1200" b="1" dirty="0">
              <a:latin typeface="Arial"/>
              <a:cs typeface="Arial"/>
            </a:endParaRPr>
          </a:p>
          <a:p>
            <a:pPr marL="285750" marR="278130" indent="74295">
              <a:lnSpc>
                <a:spcPts val="1390"/>
              </a:lnSpc>
              <a:spcBef>
                <a:spcPts val="560"/>
              </a:spcBef>
            </a:pPr>
            <a:r>
              <a:rPr lang="en-US" sz="1200" b="1" dirty="0">
                <a:latin typeface="Arial"/>
                <a:cs typeface="Arial"/>
              </a:rPr>
              <a:t>Move to “Bi-merge”</a:t>
            </a:r>
          </a:p>
          <a:p>
            <a:pPr marL="285750" marR="278130" indent="74295">
              <a:lnSpc>
                <a:spcPts val="1390"/>
              </a:lnSpc>
              <a:spcBef>
                <a:spcPts val="560"/>
              </a:spcBef>
            </a:pPr>
            <a:r>
              <a:rPr lang="en-US" sz="1200" b="1" dirty="0">
                <a:latin typeface="Arial"/>
                <a:cs typeface="Arial"/>
              </a:rPr>
              <a:t>  </a:t>
            </a:r>
            <a:r>
              <a:rPr lang="en-US" sz="1200" dirty="0">
                <a:latin typeface="Arial"/>
                <a:cs typeface="Arial"/>
              </a:rPr>
              <a:t>Three bureaus have enjoyed pricing power because FHA has required three bureau reports</a:t>
            </a:r>
          </a:p>
          <a:p>
            <a:pPr marL="285750" marR="278130" indent="74295">
              <a:lnSpc>
                <a:spcPts val="1390"/>
              </a:lnSpc>
              <a:spcBef>
                <a:spcPts val="560"/>
              </a:spcBef>
            </a:pPr>
            <a:r>
              <a:rPr lang="en-US" sz="1200" b="1" dirty="0">
                <a:latin typeface="Arial"/>
                <a:cs typeface="Arial"/>
              </a:rPr>
              <a:t>  </a:t>
            </a:r>
            <a:r>
              <a:rPr lang="en-US" sz="1200" dirty="0">
                <a:latin typeface="Arial"/>
                <a:cs typeface="Arial"/>
              </a:rPr>
              <a:t>Experian, Equifax and Transunion haven’t had to compete due to an effective monopoly</a:t>
            </a:r>
          </a:p>
          <a:p>
            <a:pPr marL="285750" marR="278130" indent="74295">
              <a:lnSpc>
                <a:spcPts val="1390"/>
              </a:lnSpc>
              <a:spcBef>
                <a:spcPts val="560"/>
              </a:spcBef>
            </a:pPr>
            <a:endParaRPr lang="en-US" sz="1200" b="1" dirty="0">
              <a:latin typeface="Arial"/>
              <a:cs typeface="Arial"/>
            </a:endParaRPr>
          </a:p>
          <a:p>
            <a:pPr marL="285750" marR="278130" indent="74295">
              <a:lnSpc>
                <a:spcPts val="1390"/>
              </a:lnSpc>
              <a:spcBef>
                <a:spcPts val="560"/>
              </a:spcBef>
            </a:pPr>
            <a:r>
              <a:rPr lang="en-US" sz="1200" b="1" dirty="0">
                <a:latin typeface="Arial"/>
                <a:cs typeface="Arial"/>
              </a:rPr>
              <a:t>  </a:t>
            </a:r>
            <a:r>
              <a:rPr lang="en-US" sz="1200" dirty="0">
                <a:latin typeface="Arial"/>
                <a:cs typeface="Arial"/>
              </a:rPr>
              <a:t>Move to bi-merge would create competition amongst the bureaus</a:t>
            </a:r>
          </a:p>
          <a:p>
            <a:pPr marL="285750" marR="278130" indent="74295">
              <a:lnSpc>
                <a:spcPts val="1390"/>
              </a:lnSpc>
              <a:spcBef>
                <a:spcPts val="560"/>
              </a:spcBef>
            </a:pPr>
            <a:r>
              <a:rPr lang="en-US" sz="1200" b="1" dirty="0">
                <a:latin typeface="Arial"/>
                <a:cs typeface="Arial"/>
              </a:rPr>
              <a:t>  </a:t>
            </a:r>
            <a:r>
              <a:rPr lang="en-US" sz="1200" dirty="0">
                <a:latin typeface="Arial"/>
                <a:cs typeface="Arial"/>
              </a:rPr>
              <a:t>However, government is slow to take action and there has been pushback by lawmakers</a:t>
            </a:r>
            <a:endParaRPr sz="1200" b="1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694733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26727" y="162051"/>
            <a:ext cx="8490545" cy="2128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300" dirty="0"/>
              <a:t>Recommendation</a:t>
            </a:r>
            <a:endParaRPr sz="1300" dirty="0"/>
          </a:p>
        </p:txBody>
      </p:sp>
      <p:sp>
        <p:nvSpPr>
          <p:cNvPr id="3" name="object 3"/>
          <p:cNvSpPr/>
          <p:nvPr/>
        </p:nvSpPr>
        <p:spPr>
          <a:xfrm>
            <a:off x="270855" y="456775"/>
            <a:ext cx="8640445" cy="34290"/>
          </a:xfrm>
          <a:custGeom>
            <a:avLst/>
            <a:gdLst/>
            <a:ahLst/>
            <a:cxnLst/>
            <a:rect l="l" t="t" r="r" b="b"/>
            <a:pathLst>
              <a:path w="8640445" h="34290">
                <a:moveTo>
                  <a:pt x="8639999" y="0"/>
                </a:moveTo>
                <a:lnTo>
                  <a:pt x="8550" y="0"/>
                </a:lnTo>
                <a:lnTo>
                  <a:pt x="0" y="34199"/>
                </a:lnTo>
                <a:lnTo>
                  <a:pt x="8631450" y="34199"/>
                </a:lnTo>
                <a:lnTo>
                  <a:pt x="8639999" y="0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 txBox="1"/>
          <p:nvPr/>
        </p:nvSpPr>
        <p:spPr>
          <a:xfrm>
            <a:off x="270855" y="666750"/>
            <a:ext cx="8640445" cy="191078"/>
          </a:xfrm>
          <a:prstGeom prst="rect">
            <a:avLst/>
          </a:prstGeom>
          <a:solidFill>
            <a:srgbClr val="B32540"/>
          </a:solidFill>
        </p:spPr>
        <p:txBody>
          <a:bodyPr vert="horz" wrap="square" lIns="0" tIns="21590" rIns="0" bIns="0" rtlCol="0">
            <a:spAutoFit/>
          </a:bodyPr>
          <a:lstStyle/>
          <a:p>
            <a:pPr marL="703580" algn="l">
              <a:lnSpc>
                <a:spcPct val="100000"/>
              </a:lnSpc>
              <a:spcBef>
                <a:spcPts val="170"/>
              </a:spcBef>
            </a:pPr>
            <a:r>
              <a:rPr lang="en-US" sz="1100" b="1" spc="-30" dirty="0">
                <a:solidFill>
                  <a:srgbClr val="FFFFFF"/>
                </a:solidFill>
                <a:latin typeface="Arial"/>
                <a:cs typeface="Arial"/>
              </a:rPr>
              <a:t>Moderate buy – think long-term </a:t>
            </a:r>
            <a:endParaRPr sz="1100" dirty="0">
              <a:latin typeface="Arial"/>
              <a:cs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41E49F2-A1E9-9E32-F366-AA9312749D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855" y="1170857"/>
            <a:ext cx="2721273" cy="1328568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6DB05F7-0B60-0F4C-F7F9-27F52AA848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855" y="3173651"/>
            <a:ext cx="2721273" cy="15484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4C9AD23-4B72-5E43-6B10-6486D563DE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5556" y="2817109"/>
            <a:ext cx="3352800" cy="190782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4CE0554-D633-A219-1868-3CB4E86DF5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81400" y="1170857"/>
            <a:ext cx="5145801" cy="128778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30E1EFF-5BD1-FEB6-6E44-544690BED242}"/>
              </a:ext>
            </a:extLst>
          </p:cNvPr>
          <p:cNvSpPr txBox="1"/>
          <p:nvPr/>
        </p:nvSpPr>
        <p:spPr>
          <a:xfrm>
            <a:off x="171919" y="2636056"/>
            <a:ext cx="2971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Current TTM PE: 48x</a:t>
            </a:r>
          </a:p>
        </p:txBody>
      </p:sp>
    </p:spTree>
    <p:extLst>
      <p:ext uri="{BB962C8B-B14F-4D97-AF65-F5344CB8AC3E}">
        <p14:creationId xmlns:p14="http://schemas.microsoft.com/office/powerpoint/2010/main" val="23794237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30725" y="574547"/>
            <a:ext cx="8415655" cy="1076577"/>
          </a:xfrm>
          <a:prstGeom prst="rect">
            <a:avLst/>
          </a:prstGeom>
        </p:spPr>
        <p:txBody>
          <a:bodyPr vert="horz" wrap="square" lIns="0" tIns="29845" rIns="0" bIns="0" rtlCol="0">
            <a:spAutoFit/>
          </a:bodyPr>
          <a:lstStyle/>
          <a:p>
            <a:pPr marL="12700" marR="5080">
              <a:lnSpc>
                <a:spcPts val="1580"/>
              </a:lnSpc>
              <a:spcBef>
                <a:spcPts val="235"/>
              </a:spcBef>
            </a:pPr>
            <a:r>
              <a:rPr lang="en-US" sz="1400" b="1" dirty="0">
                <a:latin typeface="Arial"/>
                <a:cs typeface="Arial"/>
              </a:rPr>
              <a:t>My recommendation is to go </a:t>
            </a:r>
            <a:r>
              <a:rPr sz="1400" b="1" dirty="0">
                <a:latin typeface="Arial"/>
                <a:cs typeface="Arial"/>
              </a:rPr>
              <a:t>long</a:t>
            </a:r>
            <a:r>
              <a:rPr sz="1400" b="1" spc="-25" dirty="0">
                <a:latin typeface="Arial"/>
                <a:cs typeface="Arial"/>
              </a:rPr>
              <a:t> </a:t>
            </a:r>
            <a:r>
              <a:rPr sz="1400" b="1" dirty="0">
                <a:latin typeface="Arial"/>
                <a:cs typeface="Arial"/>
              </a:rPr>
              <a:t>shares</a:t>
            </a:r>
            <a:r>
              <a:rPr sz="1400" b="1" spc="-20" dirty="0">
                <a:latin typeface="Arial"/>
                <a:cs typeface="Arial"/>
              </a:rPr>
              <a:t> </a:t>
            </a:r>
            <a:r>
              <a:rPr sz="1400" b="1" dirty="0">
                <a:latin typeface="Arial"/>
                <a:cs typeface="Arial"/>
              </a:rPr>
              <a:t>of</a:t>
            </a:r>
            <a:r>
              <a:rPr sz="1400" b="1" spc="-20" dirty="0">
                <a:latin typeface="Arial"/>
                <a:cs typeface="Arial"/>
              </a:rPr>
              <a:t> </a:t>
            </a:r>
            <a:r>
              <a:rPr lang="en-US" sz="1400" b="1" dirty="0">
                <a:latin typeface="Arial"/>
                <a:cs typeface="Arial"/>
              </a:rPr>
              <a:t>EFX</a:t>
            </a:r>
            <a:r>
              <a:rPr sz="1400" b="1" dirty="0">
                <a:latin typeface="Arial"/>
                <a:cs typeface="Arial"/>
              </a:rPr>
              <a:t>,</a:t>
            </a:r>
            <a:r>
              <a:rPr sz="1400" b="1" spc="-20" dirty="0">
                <a:latin typeface="Arial"/>
                <a:cs typeface="Arial"/>
              </a:rPr>
              <a:t> </a:t>
            </a:r>
            <a:r>
              <a:rPr sz="1400" b="1" dirty="0">
                <a:latin typeface="Arial"/>
                <a:cs typeface="Arial"/>
              </a:rPr>
              <a:t>on</a:t>
            </a:r>
            <a:r>
              <a:rPr sz="1400" b="1" spc="-20" dirty="0">
                <a:latin typeface="Arial"/>
                <a:cs typeface="Arial"/>
              </a:rPr>
              <a:t> </a:t>
            </a:r>
            <a:r>
              <a:rPr sz="1400" b="1" dirty="0">
                <a:latin typeface="Arial"/>
                <a:cs typeface="Arial"/>
              </a:rPr>
              <a:t>the</a:t>
            </a:r>
            <a:r>
              <a:rPr sz="1400" b="1" spc="-25" dirty="0">
                <a:latin typeface="Arial"/>
                <a:cs typeface="Arial"/>
              </a:rPr>
              <a:t> </a:t>
            </a:r>
            <a:r>
              <a:rPr sz="1400" b="1" dirty="0">
                <a:latin typeface="Arial"/>
                <a:cs typeface="Arial"/>
              </a:rPr>
              <a:t>basis</a:t>
            </a:r>
            <a:r>
              <a:rPr sz="1400" b="1" spc="-20" dirty="0">
                <a:latin typeface="Arial"/>
                <a:cs typeface="Arial"/>
              </a:rPr>
              <a:t> </a:t>
            </a:r>
            <a:r>
              <a:rPr sz="1400" b="1" dirty="0">
                <a:latin typeface="Arial"/>
                <a:cs typeface="Arial"/>
              </a:rPr>
              <a:t>that</a:t>
            </a:r>
            <a:r>
              <a:rPr lang="en-US" sz="1400" b="1" dirty="0">
                <a:latin typeface="Arial"/>
                <a:cs typeface="Arial"/>
              </a:rPr>
              <a:t> the company has shown a commitment to increasing margins along with the relative outperformance of the mortgage market and its underestimated rebound </a:t>
            </a:r>
            <a:endParaRPr lang="en-US" sz="1650" dirty="0">
              <a:latin typeface="Arial"/>
              <a:cs typeface="Arial"/>
            </a:endParaRPr>
          </a:p>
          <a:p>
            <a:pPr marL="433070" algn="ctr">
              <a:lnSpc>
                <a:spcPct val="100000"/>
              </a:lnSpc>
              <a:spcBef>
                <a:spcPts val="5"/>
              </a:spcBef>
              <a:tabLst>
                <a:tab pos="3172460" algn="l"/>
                <a:tab pos="6264910" algn="l"/>
              </a:tabLst>
            </a:pPr>
            <a:endParaRPr lang="en-US" sz="1400" b="1" dirty="0">
              <a:latin typeface="Arial"/>
              <a:cs typeface="Arial"/>
            </a:endParaRPr>
          </a:p>
          <a:p>
            <a:pPr marL="433070" algn="ctr">
              <a:lnSpc>
                <a:spcPct val="100000"/>
              </a:lnSpc>
              <a:spcBef>
                <a:spcPts val="5"/>
              </a:spcBef>
              <a:tabLst>
                <a:tab pos="3172460" algn="l"/>
                <a:tab pos="6264910" algn="l"/>
              </a:tabLst>
            </a:pPr>
            <a:r>
              <a:rPr lang="en-US" sz="1400" b="1" dirty="0">
                <a:latin typeface="Arial"/>
                <a:cs typeface="Arial"/>
              </a:rPr>
              <a:t>Price</a:t>
            </a:r>
            <a:r>
              <a:rPr lang="en-US" sz="1400" b="1" spc="-35" dirty="0">
                <a:latin typeface="Arial"/>
                <a:cs typeface="Arial"/>
              </a:rPr>
              <a:t> </a:t>
            </a:r>
            <a:r>
              <a:rPr lang="en-US" sz="1400" b="1" dirty="0">
                <a:latin typeface="Arial"/>
                <a:cs typeface="Arial"/>
              </a:rPr>
              <a:t>Target:</a:t>
            </a:r>
            <a:r>
              <a:rPr lang="en-US" sz="1400" b="1" spc="-25" dirty="0">
                <a:latin typeface="Arial"/>
                <a:cs typeface="Arial"/>
              </a:rPr>
              <a:t> </a:t>
            </a:r>
            <a:r>
              <a:rPr lang="en-US" sz="1400" spc="-10" dirty="0">
                <a:latin typeface="Arial"/>
                <a:cs typeface="Arial"/>
              </a:rPr>
              <a:t>$304.80</a:t>
            </a:r>
            <a:r>
              <a:rPr lang="en-US" sz="1400" dirty="0">
                <a:latin typeface="Arial"/>
                <a:cs typeface="Arial"/>
              </a:rPr>
              <a:t>	</a:t>
            </a:r>
            <a:r>
              <a:rPr lang="en-US" sz="1400" b="1" dirty="0">
                <a:latin typeface="Arial"/>
                <a:cs typeface="Arial"/>
              </a:rPr>
              <a:t>Time</a:t>
            </a:r>
            <a:r>
              <a:rPr lang="en-US" sz="1400" b="1" spc="-30" dirty="0">
                <a:latin typeface="Arial"/>
                <a:cs typeface="Arial"/>
              </a:rPr>
              <a:t> </a:t>
            </a:r>
            <a:r>
              <a:rPr lang="en-US" sz="1400" b="1" dirty="0">
                <a:latin typeface="Arial"/>
                <a:cs typeface="Arial"/>
              </a:rPr>
              <a:t>Target:</a:t>
            </a:r>
            <a:r>
              <a:rPr lang="en-US" sz="1400" b="1" spc="-25" dirty="0">
                <a:latin typeface="Arial"/>
                <a:cs typeface="Arial"/>
              </a:rPr>
              <a:t> 3</a:t>
            </a:r>
            <a:r>
              <a:rPr lang="en-US" sz="1400" spc="-20" dirty="0">
                <a:latin typeface="Arial"/>
                <a:cs typeface="Arial"/>
              </a:rPr>
              <a:t> </a:t>
            </a:r>
            <a:r>
              <a:rPr lang="en-US" sz="1400" spc="-10" dirty="0">
                <a:latin typeface="Arial"/>
                <a:cs typeface="Arial"/>
              </a:rPr>
              <a:t>Years</a:t>
            </a:r>
            <a:endParaRPr lang="en-US" sz="1400" dirty="0">
              <a:latin typeface="Arial"/>
              <a:cs typeface="Arial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>
              <a:lnSpc>
                <a:spcPct val="100000"/>
              </a:lnSpc>
              <a:spcBef>
                <a:spcPts val="100"/>
              </a:spcBef>
            </a:pPr>
            <a:r>
              <a:rPr spc="-10" dirty="0"/>
              <a:t>Summary</a:t>
            </a:r>
          </a:p>
        </p:txBody>
      </p:sp>
      <p:sp>
        <p:nvSpPr>
          <p:cNvPr id="4" name="object 4"/>
          <p:cNvSpPr/>
          <p:nvPr/>
        </p:nvSpPr>
        <p:spPr>
          <a:xfrm>
            <a:off x="270855" y="456775"/>
            <a:ext cx="8640445" cy="34290"/>
          </a:xfrm>
          <a:custGeom>
            <a:avLst/>
            <a:gdLst/>
            <a:ahLst/>
            <a:cxnLst/>
            <a:rect l="l" t="t" r="r" b="b"/>
            <a:pathLst>
              <a:path w="8640445" h="34290">
                <a:moveTo>
                  <a:pt x="8639999" y="0"/>
                </a:moveTo>
                <a:lnTo>
                  <a:pt x="8550" y="0"/>
                </a:lnTo>
                <a:lnTo>
                  <a:pt x="0" y="34199"/>
                </a:lnTo>
                <a:lnTo>
                  <a:pt x="8631450" y="34199"/>
                </a:lnTo>
                <a:lnTo>
                  <a:pt x="8639999" y="0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1109026" y="1845034"/>
            <a:ext cx="6925945" cy="544380"/>
          </a:xfrm>
          <a:prstGeom prst="rect">
            <a:avLst/>
          </a:prstGeom>
          <a:ln w="28575">
            <a:solidFill>
              <a:srgbClr val="B32541"/>
            </a:solidFill>
          </a:ln>
        </p:spPr>
        <p:txBody>
          <a:bodyPr vert="horz" wrap="square" lIns="0" tIns="56515" rIns="0" bIns="0" rtlCol="0">
            <a:spAutoFit/>
          </a:bodyPr>
          <a:lstStyle/>
          <a:p>
            <a:pPr marL="358140" marR="351155" lvl="1" indent="226695" algn="ctr">
              <a:lnSpc>
                <a:spcPts val="1900"/>
              </a:lnSpc>
              <a:spcBef>
                <a:spcPts val="445"/>
              </a:spcBef>
            </a:pPr>
            <a:r>
              <a:rPr lang="en-US" sz="1600" dirty="0">
                <a:latin typeface="Arial"/>
                <a:cs typeface="Arial"/>
              </a:rPr>
              <a:t>E</a:t>
            </a:r>
            <a:r>
              <a:rPr sz="1600" dirty="0">
                <a:latin typeface="Arial"/>
                <a:cs typeface="Arial"/>
              </a:rPr>
              <a:t>xpect revenues</a:t>
            </a:r>
            <a:r>
              <a:rPr sz="1600" spc="-5" dirty="0">
                <a:latin typeface="Arial"/>
                <a:cs typeface="Arial"/>
              </a:rPr>
              <a:t> </a:t>
            </a:r>
            <a:r>
              <a:rPr sz="1600" dirty="0">
                <a:latin typeface="Arial"/>
                <a:cs typeface="Arial"/>
              </a:rPr>
              <a:t>to</a:t>
            </a:r>
            <a:r>
              <a:rPr sz="1600" spc="-5" dirty="0">
                <a:latin typeface="Arial"/>
                <a:cs typeface="Arial"/>
              </a:rPr>
              <a:t> </a:t>
            </a:r>
            <a:r>
              <a:rPr sz="1600" dirty="0">
                <a:latin typeface="Arial"/>
                <a:cs typeface="Arial"/>
              </a:rPr>
              <a:t>grow</a:t>
            </a:r>
            <a:r>
              <a:rPr sz="1600" spc="-10" dirty="0">
                <a:latin typeface="Arial"/>
                <a:cs typeface="Arial"/>
              </a:rPr>
              <a:t> </a:t>
            </a:r>
            <a:r>
              <a:rPr sz="1600" dirty="0">
                <a:latin typeface="Arial"/>
                <a:cs typeface="Arial"/>
              </a:rPr>
              <a:t>9.</a:t>
            </a:r>
            <a:r>
              <a:rPr lang="en-US" sz="1600" dirty="0">
                <a:latin typeface="Arial"/>
                <a:cs typeface="Arial"/>
              </a:rPr>
              <a:t>72</a:t>
            </a:r>
            <a:r>
              <a:rPr sz="1600" dirty="0">
                <a:latin typeface="Arial"/>
                <a:cs typeface="Arial"/>
              </a:rPr>
              <a:t>%</a:t>
            </a:r>
            <a:r>
              <a:rPr sz="1600" spc="-5" dirty="0">
                <a:latin typeface="Arial"/>
                <a:cs typeface="Arial"/>
              </a:rPr>
              <a:t> </a:t>
            </a:r>
            <a:r>
              <a:rPr sz="1600" dirty="0">
                <a:latin typeface="Arial"/>
                <a:cs typeface="Arial"/>
              </a:rPr>
              <a:t>CAGR</a:t>
            </a:r>
            <a:r>
              <a:rPr sz="1600" spc="-10" dirty="0">
                <a:latin typeface="Arial"/>
                <a:cs typeface="Arial"/>
              </a:rPr>
              <a:t> </a:t>
            </a:r>
            <a:r>
              <a:rPr sz="1600" dirty="0">
                <a:latin typeface="Arial"/>
                <a:cs typeface="Arial"/>
              </a:rPr>
              <a:t>over</a:t>
            </a:r>
            <a:r>
              <a:rPr sz="1600" spc="5" dirty="0">
                <a:latin typeface="Arial"/>
                <a:cs typeface="Arial"/>
              </a:rPr>
              <a:t> </a:t>
            </a:r>
            <a:r>
              <a:rPr sz="1600" dirty="0">
                <a:latin typeface="Arial"/>
                <a:cs typeface="Arial"/>
              </a:rPr>
              <a:t>the</a:t>
            </a:r>
            <a:r>
              <a:rPr sz="1600" spc="-10" dirty="0">
                <a:latin typeface="Arial"/>
                <a:cs typeface="Arial"/>
              </a:rPr>
              <a:t> </a:t>
            </a:r>
            <a:r>
              <a:rPr sz="1600" dirty="0">
                <a:latin typeface="Arial"/>
                <a:cs typeface="Arial"/>
              </a:rPr>
              <a:t>next 5</a:t>
            </a:r>
            <a:r>
              <a:rPr sz="1600" spc="-5" dirty="0">
                <a:latin typeface="Arial"/>
                <a:cs typeface="Arial"/>
              </a:rPr>
              <a:t> </a:t>
            </a:r>
            <a:r>
              <a:rPr sz="1600" spc="-10" dirty="0">
                <a:latin typeface="Arial"/>
                <a:cs typeface="Arial"/>
              </a:rPr>
              <a:t>years</a:t>
            </a:r>
            <a:r>
              <a:rPr lang="en-US" sz="1600" spc="-10" dirty="0">
                <a:latin typeface="Arial"/>
                <a:cs typeface="Arial"/>
              </a:rPr>
              <a:t> and    ADJ. </a:t>
            </a:r>
            <a:r>
              <a:rPr sz="1600" dirty="0">
                <a:latin typeface="Arial"/>
                <a:cs typeface="Arial"/>
              </a:rPr>
              <a:t>EBIT</a:t>
            </a:r>
            <a:r>
              <a:rPr lang="en-US" sz="1600" dirty="0">
                <a:latin typeface="Arial"/>
                <a:cs typeface="Arial"/>
              </a:rPr>
              <a:t>DA</a:t>
            </a:r>
            <a:r>
              <a:rPr sz="1600" spc="-15" dirty="0">
                <a:latin typeface="Arial"/>
                <a:cs typeface="Arial"/>
              </a:rPr>
              <a:t> </a:t>
            </a:r>
            <a:r>
              <a:rPr sz="1600" dirty="0">
                <a:latin typeface="Arial"/>
                <a:cs typeface="Arial"/>
              </a:rPr>
              <a:t>margins</a:t>
            </a:r>
            <a:r>
              <a:rPr sz="1600" spc="-5" dirty="0">
                <a:latin typeface="Arial"/>
                <a:cs typeface="Arial"/>
              </a:rPr>
              <a:t> </a:t>
            </a:r>
            <a:r>
              <a:rPr sz="1600" dirty="0">
                <a:latin typeface="Arial"/>
                <a:cs typeface="Arial"/>
              </a:rPr>
              <a:t>to</a:t>
            </a:r>
            <a:r>
              <a:rPr sz="1600" spc="-15" dirty="0">
                <a:latin typeface="Arial"/>
                <a:cs typeface="Arial"/>
              </a:rPr>
              <a:t> </a:t>
            </a:r>
            <a:r>
              <a:rPr sz="1600" dirty="0">
                <a:latin typeface="Arial"/>
                <a:cs typeface="Arial"/>
              </a:rPr>
              <a:t>expand</a:t>
            </a:r>
            <a:r>
              <a:rPr sz="1600" spc="-10" dirty="0">
                <a:latin typeface="Arial"/>
                <a:cs typeface="Arial"/>
              </a:rPr>
              <a:t> </a:t>
            </a:r>
            <a:r>
              <a:rPr sz="1600" dirty="0">
                <a:latin typeface="Arial"/>
                <a:cs typeface="Arial"/>
              </a:rPr>
              <a:t>by</a:t>
            </a:r>
            <a:r>
              <a:rPr sz="1600" spc="-10" dirty="0">
                <a:latin typeface="Arial"/>
                <a:cs typeface="Arial"/>
              </a:rPr>
              <a:t> </a:t>
            </a:r>
            <a:r>
              <a:rPr sz="1600" dirty="0">
                <a:latin typeface="Arial"/>
                <a:cs typeface="Arial"/>
              </a:rPr>
              <a:t>~</a:t>
            </a:r>
            <a:r>
              <a:rPr lang="en-US" sz="1600" dirty="0">
                <a:latin typeface="Arial"/>
                <a:cs typeface="Arial"/>
              </a:rPr>
              <a:t>570</a:t>
            </a:r>
            <a:r>
              <a:rPr sz="1600" spc="-10" dirty="0">
                <a:latin typeface="Arial"/>
                <a:cs typeface="Arial"/>
              </a:rPr>
              <a:t> </a:t>
            </a:r>
            <a:r>
              <a:rPr sz="1600" dirty="0">
                <a:latin typeface="Arial"/>
                <a:cs typeface="Arial"/>
              </a:rPr>
              <a:t>bps</a:t>
            </a:r>
          </a:p>
        </p:txBody>
      </p:sp>
      <p:sp>
        <p:nvSpPr>
          <p:cNvPr id="6" name="object 6"/>
          <p:cNvSpPr/>
          <p:nvPr/>
        </p:nvSpPr>
        <p:spPr>
          <a:xfrm>
            <a:off x="389941" y="2754086"/>
            <a:ext cx="2506345" cy="2141855"/>
          </a:xfrm>
          <a:custGeom>
            <a:avLst/>
            <a:gdLst/>
            <a:ahLst/>
            <a:cxnLst/>
            <a:rect l="l" t="t" r="r" b="b"/>
            <a:pathLst>
              <a:path w="2506345" h="2141854">
                <a:moveTo>
                  <a:pt x="2506219" y="0"/>
                </a:moveTo>
                <a:lnTo>
                  <a:pt x="0" y="0"/>
                </a:lnTo>
                <a:lnTo>
                  <a:pt x="0" y="2141298"/>
                </a:lnTo>
                <a:lnTo>
                  <a:pt x="2506219" y="2141298"/>
                </a:lnTo>
                <a:lnTo>
                  <a:pt x="2506219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468666" y="2752344"/>
            <a:ext cx="2317750" cy="2008562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84150" marR="5080" indent="-171450">
              <a:lnSpc>
                <a:spcPct val="149500"/>
              </a:lnSpc>
              <a:spcBef>
                <a:spcPts val="114"/>
              </a:spcBef>
              <a:buFont typeface="Arial"/>
              <a:buChar char="•"/>
              <a:tabLst>
                <a:tab pos="184150" algn="l"/>
              </a:tabLst>
            </a:pPr>
            <a:r>
              <a:rPr lang="en-US" sz="1100" b="1" dirty="0">
                <a:latin typeface="Arial"/>
                <a:cs typeface="Arial"/>
              </a:rPr>
              <a:t>Strong non-mortgage growth and new products in workforce solutions will offset the depressed mortgage market</a:t>
            </a:r>
          </a:p>
          <a:p>
            <a:pPr marL="184150" marR="253365" indent="-171450">
              <a:lnSpc>
                <a:spcPct val="147300"/>
              </a:lnSpc>
              <a:spcBef>
                <a:spcPts val="75"/>
              </a:spcBef>
              <a:buChar char="•"/>
              <a:tabLst>
                <a:tab pos="184150" algn="l"/>
              </a:tabLst>
            </a:pPr>
            <a:r>
              <a:rPr lang="en-US" sz="1100" dirty="0">
                <a:latin typeface="Arial"/>
                <a:cs typeface="Arial"/>
              </a:rPr>
              <a:t>Equifax revenues have consistently outperformed the underlying mortgage market over recent years.</a:t>
            </a:r>
          </a:p>
        </p:txBody>
      </p:sp>
      <p:sp>
        <p:nvSpPr>
          <p:cNvPr id="8" name="object 8"/>
          <p:cNvSpPr/>
          <p:nvPr/>
        </p:nvSpPr>
        <p:spPr>
          <a:xfrm>
            <a:off x="204360" y="2591242"/>
            <a:ext cx="325755" cy="325755"/>
          </a:xfrm>
          <a:custGeom>
            <a:avLst/>
            <a:gdLst/>
            <a:ahLst/>
            <a:cxnLst/>
            <a:rect l="l" t="t" r="r" b="b"/>
            <a:pathLst>
              <a:path w="325755" h="325755">
                <a:moveTo>
                  <a:pt x="162843" y="0"/>
                </a:moveTo>
                <a:lnTo>
                  <a:pt x="119553" y="5816"/>
                </a:lnTo>
                <a:lnTo>
                  <a:pt x="80653" y="22233"/>
                </a:lnTo>
                <a:lnTo>
                  <a:pt x="47695" y="47696"/>
                </a:lnTo>
                <a:lnTo>
                  <a:pt x="22232" y="80653"/>
                </a:lnTo>
                <a:lnTo>
                  <a:pt x="5816" y="119554"/>
                </a:lnTo>
                <a:lnTo>
                  <a:pt x="0" y="162844"/>
                </a:lnTo>
                <a:lnTo>
                  <a:pt x="5816" y="206134"/>
                </a:lnTo>
                <a:lnTo>
                  <a:pt x="22232" y="245034"/>
                </a:lnTo>
                <a:lnTo>
                  <a:pt x="47695" y="277992"/>
                </a:lnTo>
                <a:lnTo>
                  <a:pt x="80653" y="303454"/>
                </a:lnTo>
                <a:lnTo>
                  <a:pt x="119553" y="319870"/>
                </a:lnTo>
                <a:lnTo>
                  <a:pt x="162843" y="325687"/>
                </a:lnTo>
                <a:lnTo>
                  <a:pt x="206134" y="319870"/>
                </a:lnTo>
                <a:lnTo>
                  <a:pt x="245034" y="303454"/>
                </a:lnTo>
                <a:lnTo>
                  <a:pt x="277992" y="277992"/>
                </a:lnTo>
                <a:lnTo>
                  <a:pt x="303454" y="245034"/>
                </a:lnTo>
                <a:lnTo>
                  <a:pt x="319870" y="206134"/>
                </a:lnTo>
                <a:lnTo>
                  <a:pt x="325687" y="162844"/>
                </a:lnTo>
                <a:lnTo>
                  <a:pt x="319870" y="119554"/>
                </a:lnTo>
                <a:lnTo>
                  <a:pt x="303454" y="80653"/>
                </a:lnTo>
                <a:lnTo>
                  <a:pt x="277992" y="47696"/>
                </a:lnTo>
                <a:lnTo>
                  <a:pt x="245034" y="22233"/>
                </a:lnTo>
                <a:lnTo>
                  <a:pt x="206134" y="5816"/>
                </a:lnTo>
                <a:lnTo>
                  <a:pt x="162843" y="0"/>
                </a:lnTo>
                <a:close/>
              </a:path>
            </a:pathLst>
          </a:custGeom>
          <a:solidFill>
            <a:srgbClr val="B32540"/>
          </a:solidFill>
        </p:spPr>
        <p:txBody>
          <a:bodyPr wrap="square" lIns="0" tIns="0" rIns="0" bIns="0" rtlCol="0"/>
          <a:lstStyle/>
          <a:p>
            <a:endParaRPr dirty="0">
              <a:solidFill>
                <a:srgbClr val="B32541"/>
              </a:solidFill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05291" y="2634995"/>
            <a:ext cx="12446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FFFFFF"/>
                </a:solidFill>
                <a:latin typeface="Arial"/>
                <a:cs typeface="Arial"/>
              </a:rPr>
              <a:t>1</a:t>
            </a:r>
            <a:endParaRPr sz="1400" dirty="0">
              <a:latin typeface="Arial"/>
              <a:cs typeface="Arial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3318889" y="2754086"/>
            <a:ext cx="2506345" cy="2141855"/>
          </a:xfrm>
          <a:custGeom>
            <a:avLst/>
            <a:gdLst/>
            <a:ahLst/>
            <a:cxnLst/>
            <a:rect l="l" t="t" r="r" b="b"/>
            <a:pathLst>
              <a:path w="2506345" h="2141854">
                <a:moveTo>
                  <a:pt x="2506220" y="0"/>
                </a:moveTo>
                <a:lnTo>
                  <a:pt x="0" y="0"/>
                </a:lnTo>
                <a:lnTo>
                  <a:pt x="0" y="2141298"/>
                </a:lnTo>
                <a:lnTo>
                  <a:pt x="2506220" y="2141298"/>
                </a:lnTo>
                <a:lnTo>
                  <a:pt x="250622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3397613" y="2752344"/>
            <a:ext cx="2387689" cy="2015039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84150" marR="5080" indent="-171450" algn="l">
              <a:lnSpc>
                <a:spcPct val="148200"/>
              </a:lnSpc>
              <a:spcBef>
                <a:spcPts val="135"/>
              </a:spcBef>
              <a:buFont typeface="Arial"/>
              <a:buChar char="•"/>
              <a:tabLst>
                <a:tab pos="184150" algn="l"/>
              </a:tabLst>
            </a:pPr>
            <a:r>
              <a:rPr lang="en-US" sz="1100" b="1" dirty="0">
                <a:latin typeface="Arial"/>
                <a:cs typeface="Arial"/>
              </a:rPr>
              <a:t>Increasing margins and shifting more than half of revenue to workforce solutions</a:t>
            </a:r>
            <a:endParaRPr sz="1100" dirty="0">
              <a:latin typeface="Arial"/>
              <a:cs typeface="Arial"/>
            </a:endParaRPr>
          </a:p>
          <a:p>
            <a:pPr marL="184150" marR="97790" indent="-171450" algn="just">
              <a:lnSpc>
                <a:spcPct val="150900"/>
              </a:lnSpc>
              <a:buChar char="•"/>
              <a:tabLst>
                <a:tab pos="184150" algn="l"/>
              </a:tabLst>
            </a:pPr>
            <a:r>
              <a:rPr lang="en-US" sz="1100" dirty="0">
                <a:latin typeface="Arial"/>
                <a:cs typeface="Arial"/>
              </a:rPr>
              <a:t>Attainable goal in 3-5 years of $7B top line revenue with 39% Adjusted EBITDA margins</a:t>
            </a:r>
          </a:p>
          <a:p>
            <a:pPr marL="184150" marR="97790" indent="-171450" algn="l">
              <a:lnSpc>
                <a:spcPct val="150900"/>
              </a:lnSpc>
              <a:buChar char="•"/>
              <a:tabLst>
                <a:tab pos="184150" algn="l"/>
              </a:tabLst>
            </a:pPr>
            <a:r>
              <a:rPr lang="en-US" sz="1100" dirty="0">
                <a:latin typeface="Arial"/>
                <a:cs typeface="Arial"/>
              </a:rPr>
              <a:t>Management focused on reducing costs</a:t>
            </a:r>
            <a:endParaRPr sz="1100" dirty="0">
              <a:latin typeface="Arial"/>
              <a:cs typeface="Arial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3133308" y="2591242"/>
            <a:ext cx="325755" cy="325755"/>
          </a:xfrm>
          <a:custGeom>
            <a:avLst/>
            <a:gdLst/>
            <a:ahLst/>
            <a:cxnLst/>
            <a:rect l="l" t="t" r="r" b="b"/>
            <a:pathLst>
              <a:path w="325754" h="325755">
                <a:moveTo>
                  <a:pt x="162843" y="0"/>
                </a:moveTo>
                <a:lnTo>
                  <a:pt x="119552" y="5816"/>
                </a:lnTo>
                <a:lnTo>
                  <a:pt x="80652" y="22233"/>
                </a:lnTo>
                <a:lnTo>
                  <a:pt x="47695" y="47696"/>
                </a:lnTo>
                <a:lnTo>
                  <a:pt x="22232" y="80653"/>
                </a:lnTo>
                <a:lnTo>
                  <a:pt x="5816" y="119554"/>
                </a:lnTo>
                <a:lnTo>
                  <a:pt x="0" y="162844"/>
                </a:lnTo>
                <a:lnTo>
                  <a:pt x="5816" y="206134"/>
                </a:lnTo>
                <a:lnTo>
                  <a:pt x="22232" y="245034"/>
                </a:lnTo>
                <a:lnTo>
                  <a:pt x="47695" y="277992"/>
                </a:lnTo>
                <a:lnTo>
                  <a:pt x="80652" y="303454"/>
                </a:lnTo>
                <a:lnTo>
                  <a:pt x="119552" y="319870"/>
                </a:lnTo>
                <a:lnTo>
                  <a:pt x="162843" y="325687"/>
                </a:lnTo>
                <a:lnTo>
                  <a:pt x="206133" y="319870"/>
                </a:lnTo>
                <a:lnTo>
                  <a:pt x="245033" y="303454"/>
                </a:lnTo>
                <a:lnTo>
                  <a:pt x="277991" y="277992"/>
                </a:lnTo>
                <a:lnTo>
                  <a:pt x="303454" y="245034"/>
                </a:lnTo>
                <a:lnTo>
                  <a:pt x="319870" y="206134"/>
                </a:lnTo>
                <a:lnTo>
                  <a:pt x="325687" y="162844"/>
                </a:lnTo>
                <a:lnTo>
                  <a:pt x="319870" y="119554"/>
                </a:lnTo>
                <a:lnTo>
                  <a:pt x="303454" y="80653"/>
                </a:lnTo>
                <a:lnTo>
                  <a:pt x="277991" y="47696"/>
                </a:lnTo>
                <a:lnTo>
                  <a:pt x="245033" y="22233"/>
                </a:lnTo>
                <a:lnTo>
                  <a:pt x="206133" y="5816"/>
                </a:lnTo>
                <a:lnTo>
                  <a:pt x="162843" y="0"/>
                </a:lnTo>
                <a:close/>
              </a:path>
            </a:pathLst>
          </a:custGeom>
          <a:solidFill>
            <a:srgbClr val="B3254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3234239" y="2634995"/>
            <a:ext cx="12446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FFFFFF"/>
                </a:solidFill>
                <a:latin typeface="Arial"/>
                <a:cs typeface="Arial"/>
              </a:rPr>
              <a:t>2</a:t>
            </a:r>
            <a:endParaRPr sz="1400">
              <a:latin typeface="Arial"/>
              <a:cs typeface="Arial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6247838" y="2754086"/>
            <a:ext cx="2506345" cy="2141855"/>
          </a:xfrm>
          <a:custGeom>
            <a:avLst/>
            <a:gdLst/>
            <a:ahLst/>
            <a:cxnLst/>
            <a:rect l="l" t="t" r="r" b="b"/>
            <a:pathLst>
              <a:path w="2506345" h="2141854">
                <a:moveTo>
                  <a:pt x="2506219" y="0"/>
                </a:moveTo>
                <a:lnTo>
                  <a:pt x="0" y="0"/>
                </a:lnTo>
                <a:lnTo>
                  <a:pt x="0" y="2141298"/>
                </a:lnTo>
                <a:lnTo>
                  <a:pt x="2506219" y="2141298"/>
                </a:lnTo>
                <a:lnTo>
                  <a:pt x="2506219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6326564" y="2752344"/>
            <a:ext cx="2427496" cy="15402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83515" marR="205104" indent="-171450">
              <a:lnSpc>
                <a:spcPct val="150900"/>
              </a:lnSpc>
              <a:spcBef>
                <a:spcPts val="100"/>
              </a:spcBef>
              <a:buFont typeface="Arial"/>
              <a:buChar char="•"/>
              <a:tabLst>
                <a:tab pos="183515" algn="l"/>
              </a:tabLst>
            </a:pPr>
            <a:r>
              <a:rPr sz="1100" b="1" dirty="0">
                <a:latin typeface="Arial"/>
                <a:cs typeface="Arial"/>
              </a:rPr>
              <a:t>The</a:t>
            </a:r>
            <a:r>
              <a:rPr sz="1100" b="1" spc="-15" dirty="0">
                <a:latin typeface="Arial"/>
                <a:cs typeface="Arial"/>
              </a:rPr>
              <a:t> </a:t>
            </a:r>
            <a:r>
              <a:rPr lang="en-US" sz="1100" b="1" spc="-15" dirty="0">
                <a:latin typeface="Arial"/>
                <a:cs typeface="Arial"/>
              </a:rPr>
              <a:t>rebound of the mortgage market is underestimated</a:t>
            </a:r>
          </a:p>
          <a:p>
            <a:pPr marL="183515" marR="205104" indent="-171450">
              <a:lnSpc>
                <a:spcPct val="150900"/>
              </a:lnSpc>
              <a:spcBef>
                <a:spcPts val="100"/>
              </a:spcBef>
              <a:buFont typeface="Arial"/>
              <a:buChar char="•"/>
              <a:tabLst>
                <a:tab pos="183515" algn="l"/>
              </a:tabLst>
            </a:pPr>
            <a:r>
              <a:rPr lang="en-US" sz="1100" dirty="0">
                <a:latin typeface="Arial"/>
                <a:cs typeface="Arial"/>
              </a:rPr>
              <a:t>Realistic path towards 5-6% rates in the next 3-5 years and a return to pre-pandemic average </a:t>
            </a:r>
          </a:p>
          <a:p>
            <a:pPr marL="183515" marR="205104" indent="-171450">
              <a:lnSpc>
                <a:spcPct val="150900"/>
              </a:lnSpc>
              <a:spcBef>
                <a:spcPts val="100"/>
              </a:spcBef>
              <a:buFont typeface="Arial"/>
              <a:buChar char="•"/>
              <a:tabLst>
                <a:tab pos="183515" algn="l"/>
              </a:tabLst>
            </a:pPr>
            <a:r>
              <a:rPr lang="en-US" sz="1100" dirty="0">
                <a:latin typeface="Arial"/>
                <a:cs typeface="Arial"/>
              </a:rPr>
              <a:t>2015-19 levels targeted by 2028</a:t>
            </a:r>
            <a:endParaRPr sz="1100" dirty="0">
              <a:latin typeface="Arial"/>
              <a:cs typeface="Arial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6062255" y="2591242"/>
            <a:ext cx="325755" cy="325755"/>
          </a:xfrm>
          <a:custGeom>
            <a:avLst/>
            <a:gdLst/>
            <a:ahLst/>
            <a:cxnLst/>
            <a:rect l="l" t="t" r="r" b="b"/>
            <a:pathLst>
              <a:path w="325754" h="325755">
                <a:moveTo>
                  <a:pt x="162843" y="0"/>
                </a:moveTo>
                <a:lnTo>
                  <a:pt x="119552" y="5816"/>
                </a:lnTo>
                <a:lnTo>
                  <a:pt x="80652" y="22233"/>
                </a:lnTo>
                <a:lnTo>
                  <a:pt x="47695" y="47696"/>
                </a:lnTo>
                <a:lnTo>
                  <a:pt x="22232" y="80653"/>
                </a:lnTo>
                <a:lnTo>
                  <a:pt x="5816" y="119554"/>
                </a:lnTo>
                <a:lnTo>
                  <a:pt x="0" y="162844"/>
                </a:lnTo>
                <a:lnTo>
                  <a:pt x="5816" y="206134"/>
                </a:lnTo>
                <a:lnTo>
                  <a:pt x="22232" y="245034"/>
                </a:lnTo>
                <a:lnTo>
                  <a:pt x="47695" y="277992"/>
                </a:lnTo>
                <a:lnTo>
                  <a:pt x="80652" y="303454"/>
                </a:lnTo>
                <a:lnTo>
                  <a:pt x="119552" y="319870"/>
                </a:lnTo>
                <a:lnTo>
                  <a:pt x="162843" y="325687"/>
                </a:lnTo>
                <a:lnTo>
                  <a:pt x="206133" y="319870"/>
                </a:lnTo>
                <a:lnTo>
                  <a:pt x="245033" y="303454"/>
                </a:lnTo>
                <a:lnTo>
                  <a:pt x="277991" y="277992"/>
                </a:lnTo>
                <a:lnTo>
                  <a:pt x="303454" y="245034"/>
                </a:lnTo>
                <a:lnTo>
                  <a:pt x="319870" y="206134"/>
                </a:lnTo>
                <a:lnTo>
                  <a:pt x="325687" y="162844"/>
                </a:lnTo>
                <a:lnTo>
                  <a:pt x="319870" y="119554"/>
                </a:lnTo>
                <a:lnTo>
                  <a:pt x="303454" y="80653"/>
                </a:lnTo>
                <a:lnTo>
                  <a:pt x="277991" y="47696"/>
                </a:lnTo>
                <a:lnTo>
                  <a:pt x="245033" y="22233"/>
                </a:lnTo>
                <a:lnTo>
                  <a:pt x="206133" y="5816"/>
                </a:lnTo>
                <a:lnTo>
                  <a:pt x="162843" y="0"/>
                </a:lnTo>
                <a:close/>
              </a:path>
            </a:pathLst>
          </a:custGeom>
          <a:solidFill>
            <a:srgbClr val="B3254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6163188" y="2634995"/>
            <a:ext cx="12446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dirty="0">
                <a:solidFill>
                  <a:srgbClr val="FFFFFF"/>
                </a:solidFill>
                <a:latin typeface="Arial"/>
                <a:cs typeface="Arial"/>
              </a:rPr>
              <a:t>3</a:t>
            </a:r>
            <a:endParaRPr sz="1400">
              <a:latin typeface="Arial"/>
              <a:cs typeface="Arial"/>
            </a:endParaRPr>
          </a:p>
        </p:txBody>
      </p:sp>
    </p:spTree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EFX</a:t>
            </a:r>
            <a:r>
              <a:rPr spc="-30" dirty="0"/>
              <a:t> </a:t>
            </a:r>
            <a:r>
              <a:rPr spc="-10" dirty="0"/>
              <a:t>Overview</a:t>
            </a:r>
          </a:p>
        </p:txBody>
      </p:sp>
      <p:sp>
        <p:nvSpPr>
          <p:cNvPr id="3" name="object 3"/>
          <p:cNvSpPr/>
          <p:nvPr/>
        </p:nvSpPr>
        <p:spPr>
          <a:xfrm>
            <a:off x="270855" y="456775"/>
            <a:ext cx="8640445" cy="34290"/>
          </a:xfrm>
          <a:custGeom>
            <a:avLst/>
            <a:gdLst/>
            <a:ahLst/>
            <a:cxnLst/>
            <a:rect l="l" t="t" r="r" b="b"/>
            <a:pathLst>
              <a:path w="8640445" h="34290">
                <a:moveTo>
                  <a:pt x="8639999" y="0"/>
                </a:moveTo>
                <a:lnTo>
                  <a:pt x="8550" y="0"/>
                </a:lnTo>
                <a:lnTo>
                  <a:pt x="0" y="34199"/>
                </a:lnTo>
                <a:lnTo>
                  <a:pt x="8631450" y="34199"/>
                </a:lnTo>
                <a:lnTo>
                  <a:pt x="8639999" y="0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270846" y="577636"/>
            <a:ext cx="5180330" cy="226060"/>
          </a:xfrm>
          <a:prstGeom prst="rect">
            <a:avLst/>
          </a:prstGeom>
          <a:solidFill>
            <a:srgbClr val="B32541"/>
          </a:solidFill>
        </p:spPr>
        <p:txBody>
          <a:bodyPr vert="horz" wrap="square" lIns="0" tIns="29209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229"/>
              </a:spcBef>
            </a:pPr>
            <a:r>
              <a:rPr sz="1100" b="1" dirty="0">
                <a:solidFill>
                  <a:srgbClr val="FFFFFF"/>
                </a:solidFill>
                <a:latin typeface="Arial"/>
                <a:cs typeface="Arial"/>
              </a:rPr>
              <a:t>Business</a:t>
            </a:r>
            <a:r>
              <a:rPr sz="1100" b="1" spc="-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100" b="1" spc="-10" dirty="0">
                <a:solidFill>
                  <a:srgbClr val="FFFFFF"/>
                </a:solidFill>
                <a:latin typeface="Arial"/>
                <a:cs typeface="Arial"/>
              </a:rPr>
              <a:t>Overview</a:t>
            </a:r>
            <a:endParaRPr sz="1100">
              <a:latin typeface="Arial"/>
              <a:cs typeface="Arial"/>
            </a:endParaRPr>
          </a:p>
        </p:txBody>
      </p:sp>
      <p:graphicFrame>
        <p:nvGraphicFramePr>
          <p:cNvPr id="6" name="object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5694511"/>
              </p:ext>
            </p:extLst>
          </p:nvPr>
        </p:nvGraphicFramePr>
        <p:xfrm>
          <a:off x="5562398" y="577636"/>
          <a:ext cx="3340096" cy="4444572"/>
        </p:xfrm>
        <a:graphic>
          <a:graphicData uri="http://schemas.openxmlformats.org/drawingml/2006/table">
            <a:tbl>
              <a:tblPr firstRow="1">
                <a:tableStyleId>{2D5ABB26-0587-4C30-8999-92F81FD0307C}</a:tableStyleId>
              </a:tblPr>
              <a:tblGrid>
                <a:gridCol w="6464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94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844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944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5844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3944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5844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252095">
                <a:tc gridSpan="7">
                  <a:txBody>
                    <a:bodyPr/>
                    <a:lstStyle/>
                    <a:p>
                      <a:pPr marL="4445" algn="ctr">
                        <a:lnSpc>
                          <a:spcPct val="100000"/>
                        </a:lnSpc>
                        <a:spcBef>
                          <a:spcPts val="229"/>
                        </a:spcBef>
                      </a:pPr>
                      <a:r>
                        <a:rPr sz="1100" b="1" spc="-1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Snapshot</a:t>
                      </a:r>
                      <a:endParaRPr sz="110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29209" marB="0">
                    <a:lnB w="57150">
                      <a:solidFill>
                        <a:srgbClr val="FFFFFF"/>
                      </a:solidFill>
                      <a:prstDash val="soli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26970">
                <a:tc gridSpan="7">
                  <a:txBody>
                    <a:bodyPr/>
                    <a:lstStyle/>
                    <a:p>
                      <a:pPr marL="257175" indent="-170815">
                        <a:lnSpc>
                          <a:spcPct val="100000"/>
                        </a:lnSpc>
                        <a:spcBef>
                          <a:spcPts val="860"/>
                        </a:spcBef>
                        <a:buFont typeface="Arial"/>
                        <a:buChar char="•"/>
                        <a:tabLst>
                          <a:tab pos="257175" algn="l"/>
                        </a:tabLst>
                      </a:pPr>
                      <a:r>
                        <a:rPr sz="1100" b="1" spc="-3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Founded:</a:t>
                      </a:r>
                      <a:r>
                        <a:rPr sz="1100" b="1" spc="-4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lang="en-US" sz="1100" spc="-2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1899</a:t>
                      </a:r>
                      <a:endParaRPr lang="en-US" sz="110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  <a:p>
                      <a:pPr marL="257175" indent="-170815">
                        <a:lnSpc>
                          <a:spcPct val="100000"/>
                        </a:lnSpc>
                        <a:spcBef>
                          <a:spcPts val="575"/>
                        </a:spcBef>
                        <a:buFont typeface="Arial"/>
                        <a:buChar char="•"/>
                        <a:tabLst>
                          <a:tab pos="257175" algn="l"/>
                        </a:tabLst>
                      </a:pPr>
                      <a:r>
                        <a:rPr sz="1100" b="1" spc="-3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Employees:</a:t>
                      </a:r>
                      <a:r>
                        <a:rPr sz="1100" b="1" spc="-35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lang="en-US" sz="1100" b="0" spc="-2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14K</a:t>
                      </a:r>
                      <a:endParaRPr sz="1100" b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  <a:p>
                      <a:pPr marL="257175" indent="-170815">
                        <a:lnSpc>
                          <a:spcPct val="100000"/>
                        </a:lnSpc>
                        <a:spcBef>
                          <a:spcPts val="600"/>
                        </a:spcBef>
                        <a:buFont typeface="Arial"/>
                        <a:buChar char="•"/>
                        <a:tabLst>
                          <a:tab pos="257175" algn="l"/>
                        </a:tabLst>
                      </a:pPr>
                      <a:r>
                        <a:rPr sz="1100" b="1" spc="-25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TTM</a:t>
                      </a:r>
                      <a:r>
                        <a:rPr sz="1100" b="1" spc="-45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100" b="1" spc="-3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Revenue:</a:t>
                      </a:r>
                      <a:r>
                        <a:rPr sz="1100" b="1" spc="-15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100" spc="-1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$</a:t>
                      </a:r>
                      <a:r>
                        <a:rPr lang="en-US" sz="1100" spc="-1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2.264B</a:t>
                      </a:r>
                      <a:endParaRPr sz="110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  <a:p>
                      <a:pPr marL="257175" indent="-170815">
                        <a:lnSpc>
                          <a:spcPct val="100000"/>
                        </a:lnSpc>
                        <a:spcBef>
                          <a:spcPts val="575"/>
                        </a:spcBef>
                        <a:buFont typeface="Arial"/>
                        <a:buChar char="•"/>
                        <a:tabLst>
                          <a:tab pos="257175" algn="l"/>
                        </a:tabLst>
                      </a:pPr>
                      <a:r>
                        <a:rPr sz="1100" b="1" spc="-25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TTM</a:t>
                      </a:r>
                      <a:r>
                        <a:rPr sz="1100" b="1" spc="-6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100" b="1" spc="-2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Adj.</a:t>
                      </a:r>
                      <a:r>
                        <a:rPr sz="1100" b="1" spc="-35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100" b="1" spc="-3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EBITDA:</a:t>
                      </a:r>
                      <a:r>
                        <a:rPr sz="1100" b="1" spc="-35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100" spc="-1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$1.</a:t>
                      </a:r>
                      <a:r>
                        <a:rPr lang="en-US" sz="1100" spc="-1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618B</a:t>
                      </a:r>
                      <a:endParaRPr sz="110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  <a:p>
                      <a:pPr marL="257175" indent="-170815">
                        <a:lnSpc>
                          <a:spcPct val="100000"/>
                        </a:lnSpc>
                        <a:spcBef>
                          <a:spcPts val="575"/>
                        </a:spcBef>
                        <a:buFont typeface="Arial"/>
                        <a:buChar char="•"/>
                        <a:tabLst>
                          <a:tab pos="257175" algn="l"/>
                        </a:tabLst>
                      </a:pPr>
                      <a:r>
                        <a:rPr sz="1100" b="1" spc="-25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Market</a:t>
                      </a:r>
                      <a:r>
                        <a:rPr sz="1100" b="1" spc="-35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100" b="1" spc="-2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Cap:</a:t>
                      </a:r>
                      <a:r>
                        <a:rPr sz="1100" b="1" spc="-35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100" spc="-2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$</a:t>
                      </a:r>
                      <a:r>
                        <a:rPr lang="en-US" sz="1100" spc="-2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26</a:t>
                      </a:r>
                      <a:r>
                        <a:rPr sz="1100" spc="-2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.</a:t>
                      </a:r>
                      <a:r>
                        <a:rPr lang="en-US" sz="1100" spc="-2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26</a:t>
                      </a:r>
                      <a:r>
                        <a:rPr sz="1100" spc="-2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3B</a:t>
                      </a:r>
                      <a:r>
                        <a:rPr sz="1100" spc="-5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endParaRPr lang="en-US" sz="1100" spc="-5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  <a:p>
                      <a:pPr marL="257175" indent="-170815">
                        <a:lnSpc>
                          <a:spcPct val="100000"/>
                        </a:lnSpc>
                        <a:spcBef>
                          <a:spcPts val="575"/>
                        </a:spcBef>
                        <a:buFont typeface="Arial"/>
                        <a:buChar char="•"/>
                        <a:tabLst>
                          <a:tab pos="257175" algn="l"/>
                        </a:tabLst>
                      </a:pPr>
                      <a:r>
                        <a:rPr sz="1100" b="1" spc="-2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EV:</a:t>
                      </a:r>
                      <a:r>
                        <a:rPr sz="1100" b="1" spc="-45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100" spc="-2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$</a:t>
                      </a:r>
                      <a:r>
                        <a:rPr lang="en-US" sz="1100" spc="-2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31</a:t>
                      </a:r>
                      <a:r>
                        <a:rPr sz="1100" spc="-2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.</a:t>
                      </a:r>
                      <a:r>
                        <a:rPr lang="en-US" sz="1100" spc="-2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638</a:t>
                      </a:r>
                      <a:r>
                        <a:rPr sz="1100" spc="-2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B</a:t>
                      </a:r>
                      <a:r>
                        <a:rPr sz="1100" spc="-5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100" spc="-2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(1</a:t>
                      </a:r>
                      <a:r>
                        <a:rPr lang="en-US" sz="1100" spc="-2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8</a:t>
                      </a:r>
                      <a:r>
                        <a:rPr sz="1100" spc="-2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.</a:t>
                      </a:r>
                      <a:r>
                        <a:rPr lang="en-US" sz="1100" spc="-2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6</a:t>
                      </a:r>
                      <a:r>
                        <a:rPr sz="1100" spc="-2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x</a:t>
                      </a:r>
                      <a:r>
                        <a:rPr sz="1100" spc="-45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100" spc="-2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Adj.</a:t>
                      </a:r>
                      <a:r>
                        <a:rPr sz="1100" spc="-35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100" spc="-25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TTM</a:t>
                      </a:r>
                      <a:r>
                        <a:rPr sz="1100" spc="-6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100" spc="-1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EBITDA)</a:t>
                      </a:r>
                      <a:endParaRPr sz="110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  <a:p>
                      <a:pPr marL="257175" indent="-170815">
                        <a:lnSpc>
                          <a:spcPct val="100000"/>
                        </a:lnSpc>
                        <a:spcBef>
                          <a:spcPts val="575"/>
                        </a:spcBef>
                        <a:buFont typeface="Arial"/>
                        <a:buChar char="•"/>
                        <a:tabLst>
                          <a:tab pos="257175" algn="l"/>
                        </a:tabLst>
                      </a:pPr>
                      <a:r>
                        <a:rPr sz="1100" b="1" spc="-25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Stock</a:t>
                      </a:r>
                      <a:r>
                        <a:rPr sz="1100" b="1" spc="-5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100" b="1" spc="-2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Price</a:t>
                      </a:r>
                      <a:r>
                        <a:rPr sz="1100" b="1" spc="-45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100" b="1" spc="-1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(as</a:t>
                      </a:r>
                      <a:r>
                        <a:rPr sz="1100" b="1" spc="-5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100" b="1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of</a:t>
                      </a:r>
                      <a:r>
                        <a:rPr sz="1100" b="1" spc="-35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100" b="1" spc="-25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</a:t>
                      </a:r>
                      <a:r>
                        <a:rPr lang="en-US" sz="1100" b="1" spc="-25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</a:t>
                      </a:r>
                      <a:r>
                        <a:rPr sz="1100" b="1" spc="-25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/</a:t>
                      </a:r>
                      <a:r>
                        <a:rPr lang="en-US" sz="1100" b="1" spc="-25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28</a:t>
                      </a:r>
                      <a:r>
                        <a:rPr sz="1100" b="1" spc="-25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)</a:t>
                      </a:r>
                      <a:r>
                        <a:rPr sz="1100" spc="-25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:</a:t>
                      </a:r>
                      <a:r>
                        <a:rPr sz="1100" spc="-4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100" spc="-1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$</a:t>
                      </a:r>
                      <a:r>
                        <a:rPr lang="en-US" sz="1100" spc="-1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213</a:t>
                      </a:r>
                      <a:r>
                        <a:rPr sz="1100" spc="-1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.</a:t>
                      </a:r>
                      <a:r>
                        <a:rPr lang="en-US" sz="1100" spc="-1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</a:t>
                      </a:r>
                      <a:endParaRPr sz="110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  <a:p>
                      <a:pPr marL="257175" indent="-170815">
                        <a:lnSpc>
                          <a:spcPct val="100000"/>
                        </a:lnSpc>
                        <a:spcBef>
                          <a:spcPts val="480"/>
                        </a:spcBef>
                        <a:buFont typeface="Arial"/>
                        <a:buChar char="•"/>
                        <a:tabLst>
                          <a:tab pos="257175" algn="l"/>
                        </a:tabLst>
                      </a:pPr>
                      <a:r>
                        <a:rPr sz="1100" b="1" spc="-3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52-</a:t>
                      </a:r>
                      <a:r>
                        <a:rPr sz="1100" b="1" spc="-25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Week</a:t>
                      </a:r>
                      <a:r>
                        <a:rPr sz="1100" b="1" spc="-45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100" b="1" spc="-25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Range:</a:t>
                      </a:r>
                      <a:r>
                        <a:rPr sz="1100" b="1" spc="-3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100" spc="-2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$</a:t>
                      </a:r>
                      <a:r>
                        <a:rPr lang="en-US" sz="1100" spc="-2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159.95</a:t>
                      </a:r>
                      <a:r>
                        <a:rPr sz="1100" spc="-4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10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–</a:t>
                      </a:r>
                      <a:r>
                        <a:rPr sz="1100" spc="-4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100" spc="-1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$</a:t>
                      </a:r>
                      <a:r>
                        <a:rPr lang="en-US" sz="1100" spc="-1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240.35</a:t>
                      </a:r>
                      <a:endParaRPr sz="110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  <a:p>
                      <a:pPr marL="257175" indent="-170815">
                        <a:lnSpc>
                          <a:spcPct val="100000"/>
                        </a:lnSpc>
                        <a:spcBef>
                          <a:spcPts val="575"/>
                        </a:spcBef>
                        <a:buFont typeface="Arial"/>
                        <a:buChar char="•"/>
                        <a:tabLst>
                          <a:tab pos="257175" algn="l"/>
                        </a:tabLst>
                      </a:pPr>
                      <a:r>
                        <a:rPr sz="1100" b="1" spc="-2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Next</a:t>
                      </a:r>
                      <a:r>
                        <a:rPr sz="1100" b="1" spc="-4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100" b="1" spc="-3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Earnings</a:t>
                      </a:r>
                      <a:r>
                        <a:rPr sz="1100" b="1" spc="-35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100" b="1" spc="-2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Date</a:t>
                      </a:r>
                      <a:r>
                        <a:rPr sz="1100" spc="-2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:</a:t>
                      </a:r>
                      <a:r>
                        <a:rPr sz="1100" spc="-3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lang="en-US" sz="1100" spc="-1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02</a:t>
                      </a:r>
                      <a:r>
                        <a:rPr sz="1100" spc="-1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/</a:t>
                      </a:r>
                      <a:r>
                        <a:rPr lang="en-US" sz="1100" spc="-1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07</a:t>
                      </a:r>
                      <a:r>
                        <a:rPr sz="1100" spc="-1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/202</a:t>
                      </a:r>
                      <a:r>
                        <a:rPr lang="en-US" sz="1100" spc="-1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4</a:t>
                      </a:r>
                      <a:endParaRPr sz="110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109220" marB="0">
                    <a:lnT w="57150">
                      <a:solidFill>
                        <a:srgbClr val="FFFFFF"/>
                      </a:solidFill>
                      <a:prstDash val="solid"/>
                    </a:lnT>
                    <a:lnB w="83823">
                      <a:solidFill>
                        <a:srgbClr val="FFFFFF"/>
                      </a:solidFill>
                      <a:prstDash val="soli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8290">
                <a:tc gridSpan="7">
                  <a:txBody>
                    <a:bodyPr/>
                    <a:lstStyle/>
                    <a:p>
                      <a:pPr marL="1047750">
                        <a:lnSpc>
                          <a:spcPct val="100000"/>
                        </a:lnSpc>
                        <a:spcBef>
                          <a:spcPts val="565"/>
                        </a:spcBef>
                      </a:pPr>
                      <a:r>
                        <a:rPr lang="en-US" sz="1100" b="1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2022 </a:t>
                      </a:r>
                      <a:r>
                        <a:rPr sz="1100" b="1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Segment</a:t>
                      </a:r>
                      <a:r>
                        <a:rPr sz="1100" b="1" spc="-15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1100" b="1" spc="-1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Overview</a:t>
                      </a:r>
                      <a:endParaRPr sz="110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71755" marB="0">
                    <a:lnT w="83823">
                      <a:solidFill>
                        <a:srgbClr val="FFFFFF"/>
                      </a:solidFill>
                      <a:prstDash val="solid"/>
                    </a:lnT>
                    <a:lnB w="57150">
                      <a:solidFill>
                        <a:srgbClr val="FFFFFF"/>
                      </a:solidFill>
                      <a:prstDash val="soli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8359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70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  <a:p>
                      <a:pPr marL="13335">
                        <a:lnSpc>
                          <a:spcPts val="735"/>
                        </a:lnSpc>
                        <a:spcBef>
                          <a:spcPts val="530"/>
                        </a:spcBef>
                      </a:pPr>
                      <a:r>
                        <a:rPr sz="650" spc="-25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$M</a:t>
                      </a:r>
                      <a:endParaRPr sz="65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T w="57150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70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ts val="735"/>
                        </a:lnSpc>
                        <a:spcBef>
                          <a:spcPts val="530"/>
                        </a:spcBef>
                      </a:pPr>
                      <a:r>
                        <a:rPr lang="en-US" sz="600" b="1" spc="-1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WORKFORCE SOLUTIONS</a:t>
                      </a:r>
                      <a:endParaRPr sz="60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T w="57150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70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  <a:p>
                      <a:pPr marR="1270" algn="ctr">
                        <a:lnSpc>
                          <a:spcPts val="735"/>
                        </a:lnSpc>
                        <a:spcBef>
                          <a:spcPts val="530"/>
                        </a:spcBef>
                      </a:pPr>
                      <a:r>
                        <a:rPr sz="650" b="1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%</a:t>
                      </a:r>
                      <a:endParaRPr sz="65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T w="57150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R="1270" algn="ctr">
                        <a:lnSpc>
                          <a:spcPts val="735"/>
                        </a:lnSpc>
                        <a:spcBef>
                          <a:spcPts val="530"/>
                        </a:spcBef>
                      </a:pPr>
                      <a:endParaRPr lang="en-US" sz="500" b="1" spc="-1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  <a:p>
                      <a:pPr marR="1270" algn="ctr">
                        <a:lnSpc>
                          <a:spcPts val="735"/>
                        </a:lnSpc>
                        <a:spcBef>
                          <a:spcPts val="530"/>
                        </a:spcBef>
                      </a:pPr>
                      <a:r>
                        <a:rPr lang="en-US" sz="500" b="1" spc="-1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US INFORMATION SYSTEMS</a:t>
                      </a:r>
                      <a:endParaRPr sz="50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T w="57150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70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  <a:p>
                      <a:pPr marR="1270" algn="ctr">
                        <a:lnSpc>
                          <a:spcPts val="735"/>
                        </a:lnSpc>
                        <a:spcBef>
                          <a:spcPts val="530"/>
                        </a:spcBef>
                      </a:pPr>
                      <a:r>
                        <a:rPr sz="650" b="1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%</a:t>
                      </a:r>
                      <a:endParaRPr sz="65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T w="57150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70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  <a:p>
                      <a:pPr marL="1905" algn="ctr">
                        <a:lnSpc>
                          <a:spcPts val="735"/>
                        </a:lnSpc>
                        <a:spcBef>
                          <a:spcPts val="530"/>
                        </a:spcBef>
                      </a:pPr>
                      <a:r>
                        <a:rPr lang="en-US" sz="600" b="1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INTERNATIONAL</a:t>
                      </a:r>
                      <a:endParaRPr sz="60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T w="57150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70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  <a:p>
                      <a:pPr marR="1270" algn="ctr">
                        <a:lnSpc>
                          <a:spcPts val="735"/>
                        </a:lnSpc>
                        <a:spcBef>
                          <a:spcPts val="530"/>
                        </a:spcBef>
                      </a:pPr>
                      <a:r>
                        <a:rPr sz="650" b="1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%</a:t>
                      </a:r>
                      <a:endParaRPr sz="65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lnT w="57150">
                      <a:solidFill>
                        <a:srgbClr val="FFFFFF"/>
                      </a:solidFill>
                      <a:prstDash val="solid"/>
                    </a:lnT>
                    <a:lnB w="9525">
                      <a:solidFill>
                        <a:srgbClr val="000000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681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50"/>
                        </a:spcBef>
                      </a:pPr>
                      <a:endParaRPr sz="95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  <a:p>
                      <a:pPr marL="13335">
                        <a:lnSpc>
                          <a:spcPct val="100000"/>
                        </a:lnSpc>
                      </a:pPr>
                      <a:r>
                        <a:rPr sz="650" b="1" spc="-1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Revenue</a:t>
                      </a:r>
                      <a:endParaRPr sz="65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6350" marB="0">
                    <a:lnT w="9525">
                      <a:solidFill>
                        <a:srgbClr val="000000"/>
                      </a:solidFill>
                      <a:prstDash val="soli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endParaRPr sz="95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sz="750" spc="-1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$</a:t>
                      </a:r>
                      <a:r>
                        <a:rPr lang="en-US" sz="750" spc="-1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2325.4</a:t>
                      </a:r>
                      <a:endParaRPr sz="75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635" marB="0">
                    <a:lnT w="9525">
                      <a:solidFill>
                        <a:srgbClr val="000000"/>
                      </a:solidFill>
                      <a:prstDash val="soli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50"/>
                        </a:spcBef>
                      </a:pPr>
                      <a:endParaRPr sz="95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sz="650" spc="-2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100%</a:t>
                      </a:r>
                      <a:endParaRPr sz="65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6350" marB="0">
                    <a:lnT w="9525">
                      <a:solidFill>
                        <a:srgbClr val="000000"/>
                      </a:solidFill>
                      <a:prstDash val="soli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endParaRPr sz="95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sz="750" spc="-1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$</a:t>
                      </a:r>
                      <a:r>
                        <a:rPr lang="en-US" sz="750" spc="-1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1657.7</a:t>
                      </a:r>
                      <a:endParaRPr sz="75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635" marB="0">
                    <a:lnT w="9525">
                      <a:solidFill>
                        <a:srgbClr val="000000"/>
                      </a:solidFill>
                      <a:prstDash val="soli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50"/>
                        </a:spcBef>
                      </a:pPr>
                      <a:endParaRPr sz="95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sz="650" spc="-2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100%</a:t>
                      </a:r>
                      <a:endParaRPr sz="65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6350" marB="0">
                    <a:lnT w="9525">
                      <a:solidFill>
                        <a:srgbClr val="000000"/>
                      </a:solidFill>
                      <a:prstDash val="soli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endParaRPr sz="95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sz="750" spc="-1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$</a:t>
                      </a:r>
                      <a:r>
                        <a:rPr lang="en-US" sz="750" spc="-1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1139.1</a:t>
                      </a:r>
                      <a:endParaRPr sz="75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635" marB="0">
                    <a:lnT w="9525">
                      <a:solidFill>
                        <a:srgbClr val="000000"/>
                      </a:solidFill>
                      <a:prstDash val="soli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50"/>
                        </a:spcBef>
                      </a:pPr>
                      <a:endParaRPr sz="95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sz="650" spc="-2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100%</a:t>
                      </a:r>
                      <a:endParaRPr sz="65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6350" marB="0">
                    <a:lnT w="9525">
                      <a:solidFill>
                        <a:srgbClr val="000000"/>
                      </a:solidFill>
                      <a:prstDash val="soli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8881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endParaRPr sz="100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  <a:p>
                      <a:pPr marL="13335">
                        <a:lnSpc>
                          <a:spcPct val="100000"/>
                        </a:lnSpc>
                      </a:pPr>
                      <a:r>
                        <a:rPr lang="en-US" sz="650" b="1" spc="-1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Adj. EBITDA</a:t>
                      </a:r>
                      <a:endParaRPr sz="65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1270" marB="0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endParaRPr sz="95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750" spc="-1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$</a:t>
                      </a:r>
                      <a:r>
                        <a:rPr lang="en-US" sz="750" spc="-1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1193.5</a:t>
                      </a:r>
                      <a:endParaRPr sz="75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2540" marB="0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endParaRPr sz="100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650" spc="-25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51.3</a:t>
                      </a:r>
                      <a:r>
                        <a:rPr sz="650" spc="-25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%</a:t>
                      </a:r>
                      <a:endParaRPr sz="65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1270" marB="0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endParaRPr sz="95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750" spc="-1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$</a:t>
                      </a:r>
                      <a:r>
                        <a:rPr lang="en-US" sz="750" spc="-1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609.7</a:t>
                      </a:r>
                      <a:endParaRPr sz="75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2540" marB="0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endParaRPr sz="100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650" spc="-25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36.8</a:t>
                      </a:r>
                      <a:r>
                        <a:rPr sz="650" spc="-25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%</a:t>
                      </a:r>
                      <a:endParaRPr sz="65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1270" marB="0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endParaRPr sz="95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750" spc="-1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$</a:t>
                      </a:r>
                      <a:r>
                        <a:rPr lang="en-US" sz="750" spc="-1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292.6</a:t>
                      </a:r>
                      <a:endParaRPr sz="75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2540" marB="0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endParaRPr sz="100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650" spc="-25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25.7</a:t>
                      </a:r>
                      <a:r>
                        <a:rPr sz="650" spc="-25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%</a:t>
                      </a:r>
                      <a:endParaRPr sz="65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1270" marB="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316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endParaRPr sz="80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  <a:p>
                      <a:pPr marL="13335" marR="241300">
                        <a:lnSpc>
                          <a:spcPct val="103000"/>
                        </a:lnSpc>
                      </a:pPr>
                      <a:r>
                        <a:rPr sz="650" b="1" spc="-1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Operating</a:t>
                      </a:r>
                      <a:r>
                        <a:rPr sz="650" b="1" spc="50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650" b="1" spc="-1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Income</a:t>
                      </a:r>
                      <a:endParaRPr sz="65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1270" marB="0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15"/>
                        </a:spcBef>
                      </a:pPr>
                      <a:endParaRPr sz="110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sz="750" spc="-1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$</a:t>
                      </a:r>
                      <a:r>
                        <a:rPr lang="en-US" sz="750" spc="-1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1006</a:t>
                      </a:r>
                      <a:endParaRPr sz="75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1905" marB="0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70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spcBef>
                          <a:spcPts val="520"/>
                        </a:spcBef>
                      </a:pPr>
                      <a:r>
                        <a:rPr lang="en-US" sz="650" spc="-25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43.3</a:t>
                      </a:r>
                      <a:r>
                        <a:rPr sz="650" spc="-25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%</a:t>
                      </a:r>
                      <a:endParaRPr sz="65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15"/>
                        </a:spcBef>
                      </a:pPr>
                      <a:endParaRPr sz="110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sz="750" spc="-1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$</a:t>
                      </a:r>
                      <a:r>
                        <a:rPr lang="en-US" sz="750" spc="-1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402.1</a:t>
                      </a:r>
                      <a:endParaRPr sz="75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1905" marB="0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70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spcBef>
                          <a:spcPts val="520"/>
                        </a:spcBef>
                      </a:pPr>
                      <a:r>
                        <a:rPr sz="650" spc="-25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24</a:t>
                      </a:r>
                      <a:r>
                        <a:rPr lang="en-US" sz="650" spc="-25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.3</a:t>
                      </a:r>
                      <a:r>
                        <a:rPr sz="650" spc="-25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%</a:t>
                      </a:r>
                      <a:endParaRPr sz="65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15"/>
                        </a:spcBef>
                      </a:pPr>
                      <a:endParaRPr sz="110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sz="750" spc="-2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$</a:t>
                      </a:r>
                      <a:r>
                        <a:rPr lang="en-US" sz="750" spc="-2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147</a:t>
                      </a:r>
                      <a:endParaRPr sz="75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1905" marB="0"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70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spcBef>
                          <a:spcPts val="520"/>
                        </a:spcBef>
                      </a:pPr>
                      <a:r>
                        <a:rPr lang="en-US" sz="650" spc="-25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12.9</a:t>
                      </a:r>
                      <a:r>
                        <a:rPr sz="650" spc="-25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%</a:t>
                      </a:r>
                      <a:endParaRPr sz="65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 marL="0" marR="0" marT="0" marB="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7" name="object 7"/>
          <p:cNvSpPr txBox="1"/>
          <p:nvPr/>
        </p:nvSpPr>
        <p:spPr>
          <a:xfrm>
            <a:off x="349571" y="896111"/>
            <a:ext cx="5019675" cy="161582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83515" indent="-170815">
              <a:lnSpc>
                <a:spcPts val="1310"/>
              </a:lnSpc>
              <a:spcBef>
                <a:spcPts val="100"/>
              </a:spcBef>
              <a:buChar char="•"/>
              <a:tabLst>
                <a:tab pos="183515" algn="l"/>
              </a:tabLst>
            </a:pPr>
            <a:r>
              <a:rPr lang="en-US" sz="1100" dirty="0">
                <a:latin typeface="Arial"/>
                <a:cs typeface="Arial"/>
              </a:rPr>
              <a:t>One of the three major credit bureaus</a:t>
            </a:r>
          </a:p>
          <a:p>
            <a:pPr marL="183515" indent="-170815">
              <a:lnSpc>
                <a:spcPts val="1310"/>
              </a:lnSpc>
              <a:spcBef>
                <a:spcPts val="100"/>
              </a:spcBef>
              <a:buChar char="•"/>
              <a:tabLst>
                <a:tab pos="183515" algn="l"/>
              </a:tabLst>
            </a:pPr>
            <a:endParaRPr lang="en-US" sz="1100" dirty="0">
              <a:latin typeface="Arial"/>
              <a:cs typeface="Arial"/>
            </a:endParaRPr>
          </a:p>
          <a:p>
            <a:pPr marL="183515" indent="-170815">
              <a:lnSpc>
                <a:spcPts val="1310"/>
              </a:lnSpc>
              <a:spcBef>
                <a:spcPts val="100"/>
              </a:spcBef>
              <a:buChar char="•"/>
              <a:tabLst>
                <a:tab pos="183515" algn="l"/>
              </a:tabLst>
            </a:pPr>
            <a:r>
              <a:rPr lang="en-US" sz="1100" dirty="0">
                <a:latin typeface="Arial"/>
                <a:cs typeface="Arial"/>
              </a:rPr>
              <a:t>Main products are credit information and verifications</a:t>
            </a:r>
          </a:p>
          <a:p>
            <a:pPr marL="12700">
              <a:lnSpc>
                <a:spcPts val="1310"/>
              </a:lnSpc>
              <a:spcBef>
                <a:spcPts val="100"/>
              </a:spcBef>
              <a:tabLst>
                <a:tab pos="183515" algn="l"/>
              </a:tabLst>
            </a:pPr>
            <a:endParaRPr lang="en-US" sz="1100" dirty="0">
              <a:latin typeface="Arial"/>
              <a:cs typeface="Arial"/>
            </a:endParaRPr>
          </a:p>
          <a:p>
            <a:pPr marL="183515" indent="-170815">
              <a:lnSpc>
                <a:spcPts val="1310"/>
              </a:lnSpc>
              <a:spcBef>
                <a:spcPts val="100"/>
              </a:spcBef>
              <a:buChar char="•"/>
              <a:tabLst>
                <a:tab pos="183515" algn="l"/>
              </a:tabLst>
            </a:pPr>
            <a:r>
              <a:rPr lang="en-US" sz="1100" dirty="0">
                <a:latin typeface="Arial"/>
                <a:cs typeface="Arial"/>
              </a:rPr>
              <a:t>Diverse blend of data, analytics, and technology.</a:t>
            </a:r>
          </a:p>
          <a:p>
            <a:pPr marL="12700">
              <a:lnSpc>
                <a:spcPts val="1310"/>
              </a:lnSpc>
              <a:spcBef>
                <a:spcPts val="100"/>
              </a:spcBef>
              <a:tabLst>
                <a:tab pos="183515" algn="l"/>
              </a:tabLst>
            </a:pPr>
            <a:endParaRPr lang="en-US" sz="1100" dirty="0">
              <a:latin typeface="Arial"/>
              <a:cs typeface="Arial"/>
            </a:endParaRPr>
          </a:p>
          <a:p>
            <a:pPr marL="183515" indent="-170815">
              <a:lnSpc>
                <a:spcPts val="1310"/>
              </a:lnSpc>
              <a:spcBef>
                <a:spcPts val="100"/>
              </a:spcBef>
              <a:buChar char="•"/>
              <a:tabLst>
                <a:tab pos="183515" algn="l"/>
              </a:tabLst>
            </a:pPr>
            <a:r>
              <a:rPr lang="en-US" sz="1100" dirty="0">
                <a:latin typeface="Arial"/>
                <a:cs typeface="Arial"/>
              </a:rPr>
              <a:t>Applying for a job, mortgage, student loan, auto.</a:t>
            </a:r>
          </a:p>
          <a:p>
            <a:pPr marL="183515" indent="-170815">
              <a:lnSpc>
                <a:spcPts val="1310"/>
              </a:lnSpc>
              <a:spcBef>
                <a:spcPts val="100"/>
              </a:spcBef>
              <a:buChar char="•"/>
              <a:tabLst>
                <a:tab pos="183515" algn="l"/>
              </a:tabLst>
            </a:pPr>
            <a:endParaRPr lang="en-US" sz="1100" dirty="0">
              <a:solidFill>
                <a:schemeClr val="tx1"/>
              </a:solidFill>
              <a:latin typeface="Arial"/>
              <a:cs typeface="Arial"/>
            </a:endParaRPr>
          </a:p>
          <a:p>
            <a:pPr marL="183515" indent="-170815">
              <a:lnSpc>
                <a:spcPts val="1310"/>
              </a:lnSpc>
              <a:spcBef>
                <a:spcPts val="100"/>
              </a:spcBef>
              <a:buChar char="•"/>
              <a:tabLst>
                <a:tab pos="183515" algn="l"/>
              </a:tabLst>
            </a:pPr>
            <a:endParaRPr sz="1100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pic>
        <p:nvPicPr>
          <p:cNvPr id="40" name="Picture 39" descr="A diagram of a diagram&#10;&#10;Description automatically generated with medium confidence">
            <a:extLst>
              <a:ext uri="{FF2B5EF4-FFF2-40B4-BE49-F238E27FC236}">
                <a16:creationId xmlns:a16="http://schemas.microsoft.com/office/drawing/2014/main" id="{90DBFFAB-5196-EB01-F5DD-D780EB1E2FD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4" t="8205" r="3423" b="4226"/>
          <a:stretch/>
        </p:blipFill>
        <p:spPr>
          <a:xfrm>
            <a:off x="326727" y="2419350"/>
            <a:ext cx="4860890" cy="1977311"/>
          </a:xfrm>
          <a:prstGeom prst="rect">
            <a:avLst/>
          </a:prstGeom>
        </p:spPr>
      </p:pic>
    </p:spTree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26727" y="162051"/>
            <a:ext cx="8490545" cy="2590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Company Segments</a:t>
            </a:r>
            <a:endParaRPr dirty="0"/>
          </a:p>
        </p:txBody>
      </p:sp>
      <p:sp>
        <p:nvSpPr>
          <p:cNvPr id="3" name="object 3"/>
          <p:cNvSpPr/>
          <p:nvPr/>
        </p:nvSpPr>
        <p:spPr>
          <a:xfrm>
            <a:off x="270855" y="456775"/>
            <a:ext cx="8640445" cy="34290"/>
          </a:xfrm>
          <a:custGeom>
            <a:avLst/>
            <a:gdLst/>
            <a:ahLst/>
            <a:cxnLst/>
            <a:rect l="l" t="t" r="r" b="b"/>
            <a:pathLst>
              <a:path w="8640445" h="34290">
                <a:moveTo>
                  <a:pt x="8639999" y="0"/>
                </a:moveTo>
                <a:lnTo>
                  <a:pt x="8550" y="0"/>
                </a:lnTo>
                <a:lnTo>
                  <a:pt x="0" y="34199"/>
                </a:lnTo>
                <a:lnTo>
                  <a:pt x="8631450" y="34199"/>
                </a:lnTo>
                <a:lnTo>
                  <a:pt x="8639999" y="0"/>
                </a:lnTo>
                <a:close/>
              </a:path>
            </a:pathLst>
          </a:custGeom>
          <a:solidFill>
            <a:srgbClr val="B3254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3249288" y="884925"/>
            <a:ext cx="2698750" cy="2496837"/>
          </a:xfrm>
          <a:prstGeom prst="rect">
            <a:avLst/>
          </a:prstGeom>
          <a:ln w="12700">
            <a:solidFill>
              <a:srgbClr val="B32541"/>
            </a:solidFill>
          </a:ln>
        </p:spPr>
        <p:txBody>
          <a:bodyPr vert="horz" wrap="square" lIns="0" tIns="46990" rIns="0" bIns="0" rtlCol="0">
            <a:spAutoFit/>
          </a:bodyPr>
          <a:lstStyle/>
          <a:p>
            <a:pPr marL="90805" algn="ctr">
              <a:lnSpc>
                <a:spcPts val="925"/>
              </a:lnSpc>
              <a:spcBef>
                <a:spcPts val="370"/>
              </a:spcBef>
            </a:pPr>
            <a:r>
              <a:rPr lang="en-US" sz="800" b="1" u="sng" spc="-1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U.S. Information Systems</a:t>
            </a:r>
          </a:p>
          <a:p>
            <a:pPr marL="90805">
              <a:lnSpc>
                <a:spcPts val="925"/>
              </a:lnSpc>
              <a:spcBef>
                <a:spcPts val="370"/>
              </a:spcBef>
            </a:pPr>
            <a:r>
              <a:rPr lang="en-US" sz="800" b="1" dirty="0">
                <a:latin typeface="Times New Roman"/>
                <a:cs typeface="Times New Roman"/>
              </a:rPr>
              <a:t>Online Information Solutions</a:t>
            </a:r>
          </a:p>
          <a:p>
            <a:pPr marL="90805">
              <a:lnSpc>
                <a:spcPts val="925"/>
              </a:lnSpc>
              <a:spcBef>
                <a:spcPts val="370"/>
              </a:spcBef>
            </a:pPr>
            <a:r>
              <a:rPr lang="en-US" sz="800" dirty="0">
                <a:latin typeface="Times New Roman"/>
                <a:cs typeface="Times New Roman"/>
              </a:rPr>
              <a:t>   - Consumer Information (Credit Reports)</a:t>
            </a:r>
          </a:p>
          <a:p>
            <a:pPr marL="90805">
              <a:lnSpc>
                <a:spcPts val="925"/>
              </a:lnSpc>
              <a:spcBef>
                <a:spcPts val="370"/>
              </a:spcBef>
            </a:pPr>
            <a:r>
              <a:rPr lang="en-US" sz="800" dirty="0">
                <a:latin typeface="Times New Roman"/>
                <a:cs typeface="Times New Roman"/>
              </a:rPr>
              <a:t>   - Identity Verification</a:t>
            </a:r>
          </a:p>
          <a:p>
            <a:pPr marL="90805">
              <a:lnSpc>
                <a:spcPts val="925"/>
              </a:lnSpc>
              <a:spcBef>
                <a:spcPts val="370"/>
              </a:spcBef>
            </a:pPr>
            <a:r>
              <a:rPr lang="en-US" sz="800" dirty="0">
                <a:latin typeface="Times New Roman"/>
                <a:cs typeface="Times New Roman"/>
              </a:rPr>
              <a:t>   - Fraud Management</a:t>
            </a:r>
          </a:p>
          <a:p>
            <a:pPr marL="90805">
              <a:lnSpc>
                <a:spcPts val="925"/>
              </a:lnSpc>
              <a:spcBef>
                <a:spcPts val="370"/>
              </a:spcBef>
            </a:pPr>
            <a:endParaRPr lang="en-US" sz="800" dirty="0">
              <a:latin typeface="Times New Roman"/>
              <a:cs typeface="Times New Roman"/>
            </a:endParaRPr>
          </a:p>
          <a:p>
            <a:pPr marL="90805">
              <a:lnSpc>
                <a:spcPts val="925"/>
              </a:lnSpc>
              <a:spcBef>
                <a:spcPts val="370"/>
              </a:spcBef>
            </a:pPr>
            <a:r>
              <a:rPr lang="en-US" sz="800" b="1" dirty="0">
                <a:latin typeface="Times New Roman"/>
                <a:cs typeface="Times New Roman"/>
              </a:rPr>
              <a:t>Mortgage Solutions</a:t>
            </a:r>
          </a:p>
          <a:p>
            <a:pPr marL="90805">
              <a:lnSpc>
                <a:spcPts val="925"/>
              </a:lnSpc>
              <a:spcBef>
                <a:spcPts val="370"/>
              </a:spcBef>
            </a:pPr>
            <a:r>
              <a:rPr lang="en-US" sz="800" b="1" dirty="0">
                <a:latin typeface="Times New Roman"/>
                <a:cs typeface="Times New Roman"/>
              </a:rPr>
              <a:t>   - </a:t>
            </a:r>
            <a:r>
              <a:rPr lang="en-US" sz="800" dirty="0">
                <a:latin typeface="Times New Roman"/>
                <a:cs typeface="Times New Roman"/>
              </a:rPr>
              <a:t>Tri-Merge Reports</a:t>
            </a:r>
          </a:p>
          <a:p>
            <a:pPr marL="90805">
              <a:lnSpc>
                <a:spcPts val="925"/>
              </a:lnSpc>
              <a:spcBef>
                <a:spcPts val="370"/>
              </a:spcBef>
            </a:pPr>
            <a:r>
              <a:rPr lang="en-US" sz="800" b="1" dirty="0">
                <a:latin typeface="Times New Roman"/>
                <a:cs typeface="Times New Roman"/>
              </a:rPr>
              <a:t>   - </a:t>
            </a:r>
            <a:r>
              <a:rPr lang="en-US" sz="800" dirty="0">
                <a:latin typeface="Times New Roman"/>
                <a:cs typeface="Times New Roman"/>
              </a:rPr>
              <a:t>Early Warning Services</a:t>
            </a:r>
          </a:p>
          <a:p>
            <a:pPr marL="90805">
              <a:lnSpc>
                <a:spcPts val="925"/>
              </a:lnSpc>
              <a:spcBef>
                <a:spcPts val="370"/>
              </a:spcBef>
            </a:pPr>
            <a:endParaRPr lang="en-US" sz="800" b="1" dirty="0">
              <a:latin typeface="Times New Roman"/>
              <a:cs typeface="Times New Roman"/>
            </a:endParaRPr>
          </a:p>
          <a:p>
            <a:pPr marL="90805">
              <a:lnSpc>
                <a:spcPts val="925"/>
              </a:lnSpc>
              <a:spcBef>
                <a:spcPts val="370"/>
              </a:spcBef>
            </a:pPr>
            <a:r>
              <a:rPr lang="en-US" sz="800" b="1" dirty="0">
                <a:latin typeface="Times New Roman"/>
                <a:cs typeface="Times New Roman"/>
              </a:rPr>
              <a:t>Financial Marketing Services</a:t>
            </a:r>
          </a:p>
          <a:p>
            <a:pPr marL="90805">
              <a:lnSpc>
                <a:spcPts val="925"/>
              </a:lnSpc>
              <a:spcBef>
                <a:spcPts val="370"/>
              </a:spcBef>
            </a:pPr>
            <a:r>
              <a:rPr lang="en-US" sz="800" b="1" dirty="0">
                <a:latin typeface="Times New Roman"/>
                <a:cs typeface="Times New Roman"/>
              </a:rPr>
              <a:t>   - </a:t>
            </a:r>
            <a:r>
              <a:rPr lang="en-US" sz="800" dirty="0">
                <a:latin typeface="Times New Roman"/>
                <a:cs typeface="Times New Roman"/>
              </a:rPr>
              <a:t>Portfolio Management</a:t>
            </a:r>
          </a:p>
          <a:p>
            <a:pPr marL="90805">
              <a:lnSpc>
                <a:spcPts val="925"/>
              </a:lnSpc>
              <a:spcBef>
                <a:spcPts val="370"/>
              </a:spcBef>
            </a:pPr>
            <a:r>
              <a:rPr lang="en-US" sz="800" b="1" dirty="0">
                <a:latin typeface="Times New Roman"/>
                <a:cs typeface="Times New Roman"/>
              </a:rPr>
              <a:t>   - </a:t>
            </a:r>
            <a:r>
              <a:rPr lang="en-US" sz="800" dirty="0">
                <a:latin typeface="Times New Roman"/>
                <a:cs typeface="Times New Roman"/>
              </a:rPr>
              <a:t>Analytical Services</a:t>
            </a:r>
          </a:p>
          <a:p>
            <a:pPr marL="90805">
              <a:lnSpc>
                <a:spcPts val="925"/>
              </a:lnSpc>
              <a:spcBef>
                <a:spcPts val="370"/>
              </a:spcBef>
            </a:pPr>
            <a:r>
              <a:rPr lang="en-US" sz="800" b="1" dirty="0">
                <a:latin typeface="Times New Roman"/>
                <a:cs typeface="Times New Roman"/>
              </a:rPr>
              <a:t>   - </a:t>
            </a:r>
            <a:r>
              <a:rPr lang="en-US" sz="800" dirty="0">
                <a:latin typeface="Times New Roman"/>
                <a:cs typeface="Times New Roman"/>
              </a:rPr>
              <a:t>Marketing Services</a:t>
            </a:r>
          </a:p>
          <a:p>
            <a:pPr marL="90805">
              <a:lnSpc>
                <a:spcPts val="925"/>
              </a:lnSpc>
              <a:spcBef>
                <a:spcPts val="370"/>
              </a:spcBef>
            </a:pPr>
            <a:endParaRPr sz="800" dirty="0">
              <a:latin typeface="Times New Roman"/>
              <a:cs typeface="Times New Roman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218933" y="884925"/>
            <a:ext cx="2698750" cy="829714"/>
          </a:xfrm>
          <a:prstGeom prst="rect">
            <a:avLst/>
          </a:prstGeom>
          <a:ln w="12700">
            <a:solidFill>
              <a:srgbClr val="B32541"/>
            </a:solidFill>
          </a:ln>
        </p:spPr>
        <p:txBody>
          <a:bodyPr vert="horz" wrap="square" lIns="0" tIns="46990" rIns="0" bIns="0" rtlCol="0">
            <a:spAutoFit/>
          </a:bodyPr>
          <a:lstStyle/>
          <a:p>
            <a:pPr marL="91440" algn="ctr">
              <a:lnSpc>
                <a:spcPts val="925"/>
              </a:lnSpc>
              <a:spcBef>
                <a:spcPts val="370"/>
              </a:spcBef>
            </a:pPr>
            <a:r>
              <a:rPr lang="en-US" sz="800" b="1" u="sng" spc="-1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International</a:t>
            </a:r>
          </a:p>
          <a:p>
            <a:pPr marL="91440">
              <a:lnSpc>
                <a:spcPts val="925"/>
              </a:lnSpc>
              <a:spcBef>
                <a:spcPts val="370"/>
              </a:spcBef>
            </a:pPr>
            <a:r>
              <a:rPr lang="en-US" sz="800" b="1" dirty="0">
                <a:latin typeface="Times New Roman"/>
                <a:cs typeface="Times New Roman"/>
              </a:rPr>
              <a:t>Asia-Pacific		Europe</a:t>
            </a:r>
          </a:p>
          <a:p>
            <a:pPr marL="91440">
              <a:lnSpc>
                <a:spcPts val="925"/>
              </a:lnSpc>
              <a:spcBef>
                <a:spcPts val="370"/>
              </a:spcBef>
            </a:pPr>
            <a:endParaRPr lang="en-US" sz="800" b="1" dirty="0">
              <a:latin typeface="Times New Roman"/>
              <a:cs typeface="Times New Roman"/>
            </a:endParaRPr>
          </a:p>
          <a:p>
            <a:pPr marL="91440">
              <a:lnSpc>
                <a:spcPts val="925"/>
              </a:lnSpc>
              <a:spcBef>
                <a:spcPts val="370"/>
              </a:spcBef>
            </a:pPr>
            <a:r>
              <a:rPr lang="en-US" sz="800" b="1" dirty="0">
                <a:latin typeface="Times New Roman"/>
                <a:cs typeface="Times New Roman"/>
              </a:rPr>
              <a:t>Latin America		Canada</a:t>
            </a:r>
          </a:p>
          <a:p>
            <a:pPr marL="91440">
              <a:lnSpc>
                <a:spcPts val="925"/>
              </a:lnSpc>
              <a:spcBef>
                <a:spcPts val="370"/>
              </a:spcBef>
            </a:pPr>
            <a:endParaRPr lang="en-US" sz="800" b="1" dirty="0">
              <a:latin typeface="Times New Roman"/>
              <a:cs typeface="Times New Roman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276262" y="884925"/>
            <a:ext cx="2698750" cy="3163687"/>
          </a:xfrm>
          <a:prstGeom prst="rect">
            <a:avLst/>
          </a:prstGeom>
          <a:ln w="12700">
            <a:solidFill>
              <a:srgbClr val="B32541"/>
            </a:solidFill>
          </a:ln>
        </p:spPr>
        <p:txBody>
          <a:bodyPr vert="horz" wrap="square" lIns="0" tIns="46990" rIns="0" bIns="0" rtlCol="0">
            <a:spAutoFit/>
          </a:bodyPr>
          <a:lstStyle/>
          <a:p>
            <a:pPr marL="90805" algn="ctr">
              <a:lnSpc>
                <a:spcPts val="925"/>
              </a:lnSpc>
              <a:spcBef>
                <a:spcPts val="370"/>
              </a:spcBef>
            </a:pPr>
            <a:r>
              <a:rPr lang="en-US" sz="800" b="1" u="sng" spc="-10" dirty="0">
                <a:uFill>
                  <a:solidFill>
                    <a:srgbClr val="000000"/>
                  </a:solidFill>
                </a:uFill>
                <a:latin typeface="Times New Roman"/>
                <a:cs typeface="Times New Roman"/>
              </a:rPr>
              <a:t>Workforce Solutions</a:t>
            </a:r>
          </a:p>
          <a:p>
            <a:pPr marL="90805">
              <a:lnSpc>
                <a:spcPts val="925"/>
              </a:lnSpc>
              <a:spcBef>
                <a:spcPts val="370"/>
              </a:spcBef>
            </a:pPr>
            <a:r>
              <a:rPr lang="en-US" sz="800" b="1" dirty="0">
                <a:latin typeface="Times New Roman"/>
                <a:cs typeface="Times New Roman"/>
              </a:rPr>
              <a:t>Verification Services	Employer Services</a:t>
            </a:r>
          </a:p>
          <a:p>
            <a:pPr marL="90805">
              <a:lnSpc>
                <a:spcPts val="925"/>
              </a:lnSpc>
              <a:spcBef>
                <a:spcPts val="370"/>
              </a:spcBef>
            </a:pPr>
            <a:r>
              <a:rPr lang="en-US" sz="800" dirty="0">
                <a:latin typeface="Times New Roman"/>
                <a:cs typeface="Times New Roman"/>
              </a:rPr>
              <a:t> - VOI		 - Tax</a:t>
            </a:r>
          </a:p>
          <a:p>
            <a:pPr marL="90805">
              <a:lnSpc>
                <a:spcPts val="925"/>
              </a:lnSpc>
              <a:spcBef>
                <a:spcPts val="370"/>
              </a:spcBef>
            </a:pPr>
            <a:r>
              <a:rPr lang="en-US" sz="800" dirty="0">
                <a:latin typeface="Times New Roman"/>
                <a:cs typeface="Times New Roman"/>
              </a:rPr>
              <a:t> - VOE		 - HR</a:t>
            </a:r>
          </a:p>
          <a:p>
            <a:pPr marL="90805">
              <a:lnSpc>
                <a:spcPts val="925"/>
              </a:lnSpc>
              <a:spcBef>
                <a:spcPts val="370"/>
              </a:spcBef>
            </a:pPr>
            <a:r>
              <a:rPr lang="en-US" sz="800" dirty="0">
                <a:latin typeface="Times New Roman"/>
                <a:cs typeface="Times New Roman"/>
              </a:rPr>
              <a:t> - Education history		 - I-9</a:t>
            </a:r>
          </a:p>
          <a:p>
            <a:pPr marL="90805">
              <a:lnSpc>
                <a:spcPts val="925"/>
              </a:lnSpc>
              <a:spcBef>
                <a:spcPts val="370"/>
              </a:spcBef>
            </a:pPr>
            <a:r>
              <a:rPr lang="en-US" sz="800" dirty="0">
                <a:latin typeface="Times New Roman"/>
                <a:cs typeface="Times New Roman"/>
              </a:rPr>
              <a:t> - Criminal history		 - W-9</a:t>
            </a:r>
          </a:p>
          <a:p>
            <a:pPr marL="90805">
              <a:lnSpc>
                <a:spcPts val="925"/>
              </a:lnSpc>
              <a:spcBef>
                <a:spcPts val="370"/>
              </a:spcBef>
            </a:pPr>
            <a:r>
              <a:rPr lang="en-US" sz="800" dirty="0">
                <a:latin typeface="Times New Roman"/>
                <a:cs typeface="Times New Roman"/>
              </a:rPr>
              <a:t> - Healthcare licensure	 - W-4</a:t>
            </a:r>
          </a:p>
          <a:p>
            <a:pPr marL="90805">
              <a:lnSpc>
                <a:spcPts val="925"/>
              </a:lnSpc>
              <a:spcBef>
                <a:spcPts val="370"/>
              </a:spcBef>
            </a:pPr>
            <a:endParaRPr lang="en-US" sz="800" dirty="0">
              <a:latin typeface="Times New Roman"/>
              <a:cs typeface="Times New Roman"/>
            </a:endParaRPr>
          </a:p>
          <a:p>
            <a:pPr marL="90805">
              <a:lnSpc>
                <a:spcPts val="925"/>
              </a:lnSpc>
              <a:spcBef>
                <a:spcPts val="370"/>
              </a:spcBef>
            </a:pPr>
            <a:r>
              <a:rPr lang="en-US" sz="800" b="1" dirty="0">
                <a:latin typeface="Times New Roman"/>
                <a:cs typeface="Times New Roman"/>
              </a:rPr>
              <a:t>The Work Number (TWN) is the most popular product</a:t>
            </a:r>
          </a:p>
          <a:p>
            <a:pPr marL="90805" lvl="2">
              <a:lnSpc>
                <a:spcPts val="925"/>
              </a:lnSpc>
              <a:spcBef>
                <a:spcPts val="370"/>
              </a:spcBef>
            </a:pPr>
            <a:r>
              <a:rPr lang="en-US" sz="800" dirty="0">
                <a:latin typeface="Times New Roman"/>
                <a:cs typeface="Times New Roman"/>
              </a:rPr>
              <a:t>   - Income and Employment Verification</a:t>
            </a:r>
          </a:p>
          <a:p>
            <a:pPr marL="90805" lvl="2">
              <a:lnSpc>
                <a:spcPts val="925"/>
              </a:lnSpc>
              <a:spcBef>
                <a:spcPts val="370"/>
              </a:spcBef>
            </a:pPr>
            <a:r>
              <a:rPr lang="en-US" sz="800" dirty="0">
                <a:latin typeface="Times New Roman"/>
                <a:cs typeface="Times New Roman"/>
              </a:rPr>
              <a:t>   - Over 163M employee records (Largest in the industry)</a:t>
            </a:r>
          </a:p>
          <a:p>
            <a:pPr marL="90805" lvl="2">
              <a:lnSpc>
                <a:spcPts val="925"/>
              </a:lnSpc>
              <a:spcBef>
                <a:spcPts val="370"/>
              </a:spcBef>
            </a:pPr>
            <a:r>
              <a:rPr lang="en-US" sz="800" dirty="0">
                <a:latin typeface="Times New Roman"/>
                <a:cs typeface="Times New Roman"/>
              </a:rPr>
              <a:t>   - 2.8M Contributors (50% Direct/50% Partner)</a:t>
            </a:r>
          </a:p>
          <a:p>
            <a:pPr marL="90805" lvl="2">
              <a:lnSpc>
                <a:spcPts val="925"/>
              </a:lnSpc>
              <a:spcBef>
                <a:spcPts val="370"/>
              </a:spcBef>
            </a:pPr>
            <a:endParaRPr lang="en-US" sz="800" dirty="0">
              <a:latin typeface="Times New Roman"/>
              <a:cs typeface="Times New Roman"/>
            </a:endParaRPr>
          </a:p>
          <a:p>
            <a:pPr marL="90805" lvl="2">
              <a:lnSpc>
                <a:spcPts val="925"/>
              </a:lnSpc>
              <a:spcBef>
                <a:spcPts val="370"/>
              </a:spcBef>
            </a:pPr>
            <a:r>
              <a:rPr lang="en-US" sz="800" b="1" dirty="0">
                <a:latin typeface="Times New Roman"/>
                <a:cs typeface="Times New Roman"/>
              </a:rPr>
              <a:t>Customers</a:t>
            </a:r>
          </a:p>
          <a:p>
            <a:pPr marL="90805" lvl="2">
              <a:lnSpc>
                <a:spcPts val="925"/>
              </a:lnSpc>
              <a:spcBef>
                <a:spcPts val="370"/>
              </a:spcBef>
            </a:pPr>
            <a:r>
              <a:rPr lang="en-US" sz="800" dirty="0">
                <a:latin typeface="Times New Roman"/>
                <a:cs typeface="Times New Roman"/>
              </a:rPr>
              <a:t>Mortgage – 33%</a:t>
            </a:r>
          </a:p>
          <a:p>
            <a:pPr marL="90805" lvl="2">
              <a:lnSpc>
                <a:spcPts val="925"/>
              </a:lnSpc>
              <a:spcBef>
                <a:spcPts val="370"/>
              </a:spcBef>
            </a:pPr>
            <a:r>
              <a:rPr lang="en-US" sz="800" dirty="0">
                <a:latin typeface="Times New Roman"/>
                <a:cs typeface="Times New Roman"/>
              </a:rPr>
              <a:t>Government – 15%</a:t>
            </a:r>
          </a:p>
          <a:p>
            <a:pPr marL="90805" lvl="2">
              <a:lnSpc>
                <a:spcPts val="925"/>
              </a:lnSpc>
              <a:spcBef>
                <a:spcPts val="370"/>
              </a:spcBef>
            </a:pPr>
            <a:r>
              <a:rPr lang="en-US" sz="800" dirty="0">
                <a:latin typeface="Times New Roman"/>
                <a:cs typeface="Times New Roman"/>
              </a:rPr>
              <a:t>Talent Solutions – 14%</a:t>
            </a:r>
          </a:p>
          <a:p>
            <a:pPr marL="90805" lvl="2">
              <a:lnSpc>
                <a:spcPts val="925"/>
              </a:lnSpc>
              <a:spcBef>
                <a:spcPts val="370"/>
              </a:spcBef>
            </a:pPr>
            <a:endParaRPr lang="en-US" sz="800" dirty="0">
              <a:latin typeface="Times New Roman"/>
              <a:cs typeface="Times New Roman"/>
            </a:endParaRPr>
          </a:p>
          <a:p>
            <a:pPr marL="90805">
              <a:lnSpc>
                <a:spcPts val="925"/>
              </a:lnSpc>
              <a:spcBef>
                <a:spcPts val="370"/>
              </a:spcBef>
            </a:pPr>
            <a:endParaRPr lang="en-US" sz="800" dirty="0">
              <a:latin typeface="Times New Roman"/>
              <a:cs typeface="Times New Roman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67141AB5-CCC0-18CE-3D2E-C8617CE06E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3686" y="1862706"/>
            <a:ext cx="2829243" cy="1208123"/>
          </a:xfrm>
          <a:prstGeom prst="rect">
            <a:avLst/>
          </a:prstGeom>
        </p:spPr>
      </p:pic>
    </p:spTree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30725" y="524255"/>
            <a:ext cx="8323580" cy="520655"/>
          </a:xfrm>
          <a:prstGeom prst="rect">
            <a:avLst/>
          </a:prstGeom>
        </p:spPr>
        <p:txBody>
          <a:bodyPr vert="horz" wrap="square" lIns="0" tIns="20320" rIns="0" bIns="0" rtlCol="0">
            <a:spAutoFit/>
          </a:bodyPr>
          <a:lstStyle/>
          <a:p>
            <a:pPr marL="12700" marR="5080">
              <a:lnSpc>
                <a:spcPts val="1300"/>
              </a:lnSpc>
              <a:spcBef>
                <a:spcPts val="160"/>
              </a:spcBef>
            </a:pPr>
            <a:r>
              <a:rPr lang="en-US" sz="1100" b="0" i="1" dirty="0">
                <a:solidFill>
                  <a:srgbClr val="000000"/>
                </a:solidFill>
                <a:effectLst/>
                <a:latin typeface="-apple-system"/>
              </a:rPr>
              <a:t>“Although the unprecedented decline in the U.S. mortgage market in 2022 and 2023, pushes out our prior midterm goal of </a:t>
            </a:r>
            <a:r>
              <a:rPr lang="en-US" sz="1100" b="1" i="1" dirty="0">
                <a:solidFill>
                  <a:srgbClr val="000000"/>
                </a:solidFill>
                <a:effectLst/>
                <a:latin typeface="-apple-system"/>
              </a:rPr>
              <a:t>$7 billion in revenue and 39% EBITDA margins</a:t>
            </a:r>
            <a:r>
              <a:rPr lang="en-US" sz="1100" b="0" i="1" dirty="0">
                <a:solidFill>
                  <a:srgbClr val="000000"/>
                </a:solidFill>
                <a:effectLst/>
                <a:latin typeface="-apple-system"/>
              </a:rPr>
              <a:t> to </a:t>
            </a:r>
            <a:r>
              <a:rPr lang="en-US" sz="1100" b="0" i="1" u="sng" dirty="0">
                <a:solidFill>
                  <a:srgbClr val="000000"/>
                </a:solidFill>
                <a:effectLst/>
                <a:latin typeface="-apple-system"/>
              </a:rPr>
              <a:t>beyond 2025</a:t>
            </a:r>
            <a:r>
              <a:rPr lang="en-US" sz="1100" b="0" i="1" dirty="0">
                <a:solidFill>
                  <a:srgbClr val="000000"/>
                </a:solidFill>
                <a:effectLst/>
                <a:latin typeface="-apple-system"/>
              </a:rPr>
              <a:t>, it </a:t>
            </a:r>
            <a:r>
              <a:rPr lang="en-US" sz="1100" b="0" i="1" u="sng" dirty="0">
                <a:solidFill>
                  <a:srgbClr val="000000"/>
                </a:solidFill>
                <a:effectLst/>
                <a:latin typeface="-apple-system"/>
              </a:rPr>
              <a:t>does not </a:t>
            </a:r>
            <a:r>
              <a:rPr lang="en-US" sz="1100" b="0" i="1" dirty="0">
                <a:solidFill>
                  <a:srgbClr val="000000"/>
                </a:solidFill>
                <a:effectLst/>
                <a:latin typeface="-apple-system"/>
              </a:rPr>
              <a:t>change our focus on expanding our margins toward our 39% goal as we drive revenue higher.” – John W. Gamble, CFO Equifax ’23 Q3 Earnings Call</a:t>
            </a:r>
            <a:endParaRPr lang="en-US" sz="1100" i="1" dirty="0">
              <a:latin typeface="Arial-BoldItalicMT"/>
              <a:cs typeface="Arial-BoldItalicMT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>
              <a:lnSpc>
                <a:spcPct val="100000"/>
              </a:lnSpc>
              <a:spcBef>
                <a:spcPts val="100"/>
              </a:spcBef>
            </a:pPr>
            <a:r>
              <a:rPr dirty="0"/>
              <a:t>Investment</a:t>
            </a:r>
            <a:r>
              <a:rPr spc="15" dirty="0"/>
              <a:t> </a:t>
            </a:r>
            <a:r>
              <a:rPr dirty="0"/>
              <a:t>Opportunity</a:t>
            </a:r>
            <a:endParaRPr spc="-25" dirty="0"/>
          </a:p>
        </p:txBody>
      </p:sp>
      <p:sp>
        <p:nvSpPr>
          <p:cNvPr id="4" name="object 4"/>
          <p:cNvSpPr/>
          <p:nvPr/>
        </p:nvSpPr>
        <p:spPr>
          <a:xfrm>
            <a:off x="270855" y="456775"/>
            <a:ext cx="8640445" cy="34290"/>
          </a:xfrm>
          <a:custGeom>
            <a:avLst/>
            <a:gdLst/>
            <a:ahLst/>
            <a:cxnLst/>
            <a:rect l="l" t="t" r="r" b="b"/>
            <a:pathLst>
              <a:path w="8640445" h="34290">
                <a:moveTo>
                  <a:pt x="8639999" y="0"/>
                </a:moveTo>
                <a:lnTo>
                  <a:pt x="8550" y="0"/>
                </a:lnTo>
                <a:lnTo>
                  <a:pt x="0" y="34199"/>
                </a:lnTo>
                <a:lnTo>
                  <a:pt x="8631450" y="34199"/>
                </a:lnTo>
                <a:lnTo>
                  <a:pt x="8639999" y="0"/>
                </a:lnTo>
                <a:close/>
              </a:path>
            </a:pathLst>
          </a:custGeom>
          <a:solidFill>
            <a:srgbClr val="B32540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D6B315-4F05-19CF-712F-5F1BC70E67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727" y="1207732"/>
            <a:ext cx="8547304" cy="1524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9B9E31E-D704-4519-39F9-0302F65F7D8D}"/>
              </a:ext>
            </a:extLst>
          </p:cNvPr>
          <p:cNvSpPr/>
          <p:nvPr/>
        </p:nvSpPr>
        <p:spPr>
          <a:xfrm>
            <a:off x="3657600" y="2495550"/>
            <a:ext cx="2438400" cy="152400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FF54BD9-1B18-2E07-98CE-4B8D8700A443}"/>
              </a:ext>
            </a:extLst>
          </p:cNvPr>
          <p:cNvCxnSpPr>
            <a:stCxn id="7" idx="3"/>
          </p:cNvCxnSpPr>
          <p:nvPr/>
        </p:nvCxnSpPr>
        <p:spPr>
          <a:xfrm>
            <a:off x="6096000" y="2571750"/>
            <a:ext cx="1524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F6361BC6-B1F1-BF4F-E126-1C65FC6F258D}"/>
              </a:ext>
            </a:extLst>
          </p:cNvPr>
          <p:cNvSpPr/>
          <p:nvPr/>
        </p:nvSpPr>
        <p:spPr>
          <a:xfrm>
            <a:off x="8571068" y="2469229"/>
            <a:ext cx="300700" cy="152390"/>
          </a:xfrm>
          <a:prstGeom prst="ellipse">
            <a:avLst/>
          </a:prstGeom>
          <a:noFill/>
          <a:ln w="952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3C764C8-569C-5D4B-2A45-9D4E995F5781}"/>
              </a:ext>
            </a:extLst>
          </p:cNvPr>
          <p:cNvSpPr/>
          <p:nvPr/>
        </p:nvSpPr>
        <p:spPr>
          <a:xfrm>
            <a:off x="7315200" y="1296629"/>
            <a:ext cx="381000" cy="152400"/>
          </a:xfrm>
          <a:prstGeom prst="ellipse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9ACE590-D08F-62E5-D768-8836588737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5616" y="2894554"/>
            <a:ext cx="5172378" cy="192237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object 3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>
              <a:lnSpc>
                <a:spcPct val="100000"/>
              </a:lnSpc>
              <a:spcBef>
                <a:spcPts val="100"/>
              </a:spcBef>
            </a:pPr>
            <a:r>
              <a:rPr lang="en-US" dirty="0"/>
              <a:t>10 YEAR PRICE HISTORY</a:t>
            </a:r>
            <a:endParaRPr spc="-25" dirty="0"/>
          </a:p>
        </p:txBody>
      </p:sp>
      <p:sp>
        <p:nvSpPr>
          <p:cNvPr id="39" name="object 39"/>
          <p:cNvSpPr/>
          <p:nvPr/>
        </p:nvSpPr>
        <p:spPr>
          <a:xfrm>
            <a:off x="270855" y="456775"/>
            <a:ext cx="8640445" cy="34290"/>
          </a:xfrm>
          <a:custGeom>
            <a:avLst/>
            <a:gdLst/>
            <a:ahLst/>
            <a:cxnLst/>
            <a:rect l="l" t="t" r="r" b="b"/>
            <a:pathLst>
              <a:path w="8640445" h="34290">
                <a:moveTo>
                  <a:pt x="8639999" y="0"/>
                </a:moveTo>
                <a:lnTo>
                  <a:pt x="8550" y="0"/>
                </a:lnTo>
                <a:lnTo>
                  <a:pt x="0" y="34199"/>
                </a:lnTo>
                <a:lnTo>
                  <a:pt x="8631450" y="34199"/>
                </a:lnTo>
                <a:lnTo>
                  <a:pt x="8639999" y="0"/>
                </a:lnTo>
                <a:close/>
              </a:path>
            </a:pathLst>
          </a:custGeom>
          <a:solidFill>
            <a:srgbClr val="B32541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4" name="Picture 63">
            <a:extLst>
              <a:ext uri="{FF2B5EF4-FFF2-40B4-BE49-F238E27FC236}">
                <a16:creationId xmlns:a16="http://schemas.microsoft.com/office/drawing/2014/main" id="{E45BB895-28DE-F6EC-E2B0-52302050AA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702" y="819150"/>
            <a:ext cx="8529441" cy="3201383"/>
          </a:xfrm>
          <a:prstGeom prst="rect">
            <a:avLst/>
          </a:prstGeom>
        </p:spPr>
      </p:pic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7CC672EB-7A03-95F2-BB76-D444C94501DD}"/>
              </a:ext>
            </a:extLst>
          </p:cNvPr>
          <p:cNvCxnSpPr/>
          <p:nvPr/>
        </p:nvCxnSpPr>
        <p:spPr>
          <a:xfrm flipV="1">
            <a:off x="838200" y="2584655"/>
            <a:ext cx="2971800" cy="6858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321313C7-9C10-8264-192F-5810861BE697}"/>
              </a:ext>
            </a:extLst>
          </p:cNvPr>
          <p:cNvCxnSpPr/>
          <p:nvPr/>
        </p:nvCxnSpPr>
        <p:spPr>
          <a:xfrm flipV="1">
            <a:off x="3886200" y="1122967"/>
            <a:ext cx="3352800" cy="198218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53E32DB2-8D38-1D55-3C44-1448FCE363B0}"/>
              </a:ext>
            </a:extLst>
          </p:cNvPr>
          <p:cNvCxnSpPr>
            <a:cxnSpLocks/>
          </p:cNvCxnSpPr>
          <p:nvPr/>
        </p:nvCxnSpPr>
        <p:spPr>
          <a:xfrm>
            <a:off x="7315200" y="1122967"/>
            <a:ext cx="685800" cy="144878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BC496286-52D4-A143-7E07-36A1702306AE}"/>
              </a:ext>
            </a:extLst>
          </p:cNvPr>
          <p:cNvSpPr txBox="1"/>
          <p:nvPr/>
        </p:nvSpPr>
        <p:spPr>
          <a:xfrm rot="20816473">
            <a:off x="1464893" y="2528449"/>
            <a:ext cx="190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25% CAGR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ED1DDADF-4B7F-E624-1EFE-6C97783FAD5F}"/>
              </a:ext>
            </a:extLst>
          </p:cNvPr>
          <p:cNvSpPr txBox="1"/>
          <p:nvPr/>
        </p:nvSpPr>
        <p:spPr>
          <a:xfrm rot="19778464">
            <a:off x="4552145" y="1754372"/>
            <a:ext cx="190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34% CAGR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086DFA8E-5108-BD14-26BB-52895DAC7F06}"/>
              </a:ext>
            </a:extLst>
          </p:cNvPr>
          <p:cNvSpPr txBox="1"/>
          <p:nvPr/>
        </p:nvSpPr>
        <p:spPr>
          <a:xfrm>
            <a:off x="6553200" y="735108"/>
            <a:ext cx="190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-48% SELL OFF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26727" y="162051"/>
            <a:ext cx="8490545" cy="2590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/>
              <a:t>Thesis</a:t>
            </a:r>
            <a:r>
              <a:rPr lang="en-US" spc="-10"/>
              <a:t> </a:t>
            </a:r>
            <a:r>
              <a:rPr lang="en-US"/>
              <a:t>1: Strong non-mortgage organic growth is sustaining revenues in EWS </a:t>
            </a:r>
          </a:p>
        </p:txBody>
      </p:sp>
      <p:sp>
        <p:nvSpPr>
          <p:cNvPr id="3" name="object 3"/>
          <p:cNvSpPr/>
          <p:nvPr/>
        </p:nvSpPr>
        <p:spPr>
          <a:xfrm>
            <a:off x="270855" y="456775"/>
            <a:ext cx="8640445" cy="34290"/>
          </a:xfrm>
          <a:custGeom>
            <a:avLst/>
            <a:gdLst/>
            <a:ahLst/>
            <a:cxnLst/>
            <a:rect l="l" t="t" r="r" b="b"/>
            <a:pathLst>
              <a:path w="8640445" h="34290">
                <a:moveTo>
                  <a:pt x="8639999" y="0"/>
                </a:moveTo>
                <a:lnTo>
                  <a:pt x="8550" y="0"/>
                </a:lnTo>
                <a:lnTo>
                  <a:pt x="0" y="34199"/>
                </a:lnTo>
                <a:lnTo>
                  <a:pt x="8631450" y="34199"/>
                </a:lnTo>
                <a:lnTo>
                  <a:pt x="8639999" y="0"/>
                </a:lnTo>
                <a:close/>
              </a:path>
            </a:pathLst>
          </a:custGeom>
          <a:solidFill>
            <a:srgbClr val="B3254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154411" y="572910"/>
            <a:ext cx="5177790" cy="4098558"/>
          </a:xfrm>
          <a:prstGeom prst="rect">
            <a:avLst/>
          </a:prstGeom>
          <a:ln w="25400">
            <a:noFill/>
          </a:ln>
        </p:spPr>
        <p:txBody>
          <a:bodyPr vert="horz" wrap="square" lIns="0" tIns="71120" rIns="0" bIns="0" rtlCol="0">
            <a:spAutoFit/>
          </a:bodyPr>
          <a:lstStyle/>
          <a:p>
            <a:pPr marL="285750" marR="278130">
              <a:lnSpc>
                <a:spcPts val="1390"/>
              </a:lnSpc>
              <a:spcBef>
                <a:spcPts val="560"/>
              </a:spcBef>
            </a:pPr>
            <a:r>
              <a:rPr lang="en-US" sz="1200" dirty="0">
                <a:latin typeface="Arial"/>
                <a:cs typeface="Arial"/>
              </a:rPr>
              <a:t>Resistance to poor mortgage market conditions</a:t>
            </a:r>
          </a:p>
          <a:p>
            <a:pPr marL="285750" marR="278130" lvl="3">
              <a:lnSpc>
                <a:spcPts val="1390"/>
              </a:lnSpc>
              <a:spcBef>
                <a:spcPts val="560"/>
              </a:spcBef>
            </a:pPr>
            <a:r>
              <a:rPr lang="en-US" sz="1200" dirty="0">
                <a:latin typeface="Arial"/>
                <a:cs typeface="Arial"/>
              </a:rPr>
              <a:t>	Consistent outperformance </a:t>
            </a:r>
          </a:p>
          <a:p>
            <a:pPr marL="457200" marR="278130" indent="-171450">
              <a:lnSpc>
                <a:spcPts val="1390"/>
              </a:lnSpc>
              <a:spcBef>
                <a:spcPts val="560"/>
              </a:spcBef>
              <a:buFont typeface="Arial" panose="020B0604020202020204" pitchFamily="34" charset="0"/>
              <a:buChar char="•"/>
            </a:pPr>
            <a:endParaRPr lang="en-US" sz="1200" dirty="0">
              <a:latin typeface="Arial"/>
              <a:cs typeface="Arial"/>
            </a:endParaRPr>
          </a:p>
          <a:p>
            <a:pPr marL="285750" marR="278130">
              <a:lnSpc>
                <a:spcPts val="1390"/>
              </a:lnSpc>
              <a:spcBef>
                <a:spcPts val="560"/>
              </a:spcBef>
            </a:pPr>
            <a:r>
              <a:rPr lang="en-US" sz="1200" dirty="0">
                <a:latin typeface="Arial"/>
                <a:cs typeface="Arial"/>
              </a:rPr>
              <a:t>Market dominance with Verification Services</a:t>
            </a:r>
          </a:p>
          <a:p>
            <a:pPr marL="285750" marR="278130">
              <a:lnSpc>
                <a:spcPts val="1390"/>
              </a:lnSpc>
              <a:spcBef>
                <a:spcPts val="560"/>
              </a:spcBef>
            </a:pPr>
            <a:r>
              <a:rPr lang="en-US" sz="1200" dirty="0">
                <a:latin typeface="Arial"/>
                <a:cs typeface="Arial"/>
              </a:rPr>
              <a:t>	TWN is a market leader and continues to grow</a:t>
            </a:r>
          </a:p>
          <a:p>
            <a:pPr marL="457200" marR="278130" indent="-171450">
              <a:lnSpc>
                <a:spcPts val="1390"/>
              </a:lnSpc>
              <a:spcBef>
                <a:spcPts val="560"/>
              </a:spcBef>
              <a:buFont typeface="Arial" panose="020B0604020202020204" pitchFamily="34" charset="0"/>
              <a:buChar char="•"/>
            </a:pPr>
            <a:endParaRPr lang="en-US" sz="1200" dirty="0">
              <a:latin typeface="Arial"/>
              <a:cs typeface="Arial"/>
            </a:endParaRPr>
          </a:p>
          <a:p>
            <a:pPr marL="285750" marR="278130">
              <a:lnSpc>
                <a:spcPts val="1390"/>
              </a:lnSpc>
              <a:spcBef>
                <a:spcPts val="560"/>
              </a:spcBef>
            </a:pPr>
            <a:r>
              <a:rPr lang="en-US" sz="1200" dirty="0">
                <a:latin typeface="Arial"/>
                <a:cs typeface="Arial"/>
              </a:rPr>
              <a:t>11% EWS non-mortgage growth</a:t>
            </a:r>
          </a:p>
          <a:p>
            <a:pPr marL="457200" marR="278130" indent="-171450">
              <a:lnSpc>
                <a:spcPts val="1390"/>
              </a:lnSpc>
              <a:spcBef>
                <a:spcPts val="560"/>
              </a:spcBef>
              <a:buFont typeface="Arial" panose="020B0604020202020204" pitchFamily="34" charset="0"/>
              <a:buChar char="•"/>
            </a:pPr>
            <a:endParaRPr lang="en-US" sz="1200" dirty="0">
              <a:latin typeface="Arial"/>
              <a:cs typeface="Arial"/>
            </a:endParaRPr>
          </a:p>
          <a:p>
            <a:pPr marL="285750" marR="278130">
              <a:lnSpc>
                <a:spcPts val="1390"/>
              </a:lnSpc>
              <a:spcBef>
                <a:spcPts val="560"/>
              </a:spcBef>
            </a:pPr>
            <a:r>
              <a:rPr lang="en-US" sz="1200" dirty="0">
                <a:latin typeface="Arial"/>
                <a:cs typeface="Arial"/>
              </a:rPr>
              <a:t>Government +23% Q3</a:t>
            </a:r>
          </a:p>
          <a:p>
            <a:pPr marL="285750" marR="278130">
              <a:lnSpc>
                <a:spcPts val="1390"/>
              </a:lnSpc>
              <a:spcBef>
                <a:spcPts val="560"/>
              </a:spcBef>
            </a:pPr>
            <a:r>
              <a:rPr lang="en-US" sz="1200" dirty="0">
                <a:latin typeface="Arial"/>
                <a:cs typeface="Arial"/>
              </a:rPr>
              <a:t>	Large TAM</a:t>
            </a:r>
          </a:p>
          <a:p>
            <a:pPr marL="285750" marR="278130">
              <a:lnSpc>
                <a:spcPts val="1390"/>
              </a:lnSpc>
              <a:spcBef>
                <a:spcPts val="560"/>
              </a:spcBef>
            </a:pPr>
            <a:endParaRPr lang="en-US" sz="1200" dirty="0">
              <a:latin typeface="Arial"/>
              <a:cs typeface="Arial"/>
            </a:endParaRPr>
          </a:p>
          <a:p>
            <a:pPr marL="285750" marR="278130">
              <a:lnSpc>
                <a:spcPts val="1390"/>
              </a:lnSpc>
              <a:spcBef>
                <a:spcPts val="560"/>
              </a:spcBef>
            </a:pPr>
            <a:r>
              <a:rPr lang="en-US" sz="1200" dirty="0">
                <a:latin typeface="Arial"/>
                <a:cs typeface="Arial"/>
              </a:rPr>
              <a:t>Employer revenue up +13% total, +9% organic</a:t>
            </a:r>
          </a:p>
          <a:p>
            <a:pPr marL="285750" marR="278130">
              <a:lnSpc>
                <a:spcPts val="1390"/>
              </a:lnSpc>
              <a:spcBef>
                <a:spcPts val="560"/>
              </a:spcBef>
            </a:pPr>
            <a:endParaRPr lang="en-US" sz="1200" dirty="0">
              <a:latin typeface="Arial"/>
              <a:cs typeface="Arial"/>
            </a:endParaRPr>
          </a:p>
          <a:p>
            <a:pPr marL="285750" marR="278130">
              <a:lnSpc>
                <a:spcPts val="1390"/>
              </a:lnSpc>
              <a:spcBef>
                <a:spcPts val="560"/>
              </a:spcBef>
            </a:pPr>
            <a:r>
              <a:rPr lang="en-US" sz="1200" dirty="0">
                <a:latin typeface="Arial"/>
                <a:cs typeface="Arial"/>
              </a:rPr>
              <a:t>I9 / Onboarding +25% / +17% Organic</a:t>
            </a:r>
          </a:p>
          <a:p>
            <a:pPr marL="285750" marR="278130">
              <a:lnSpc>
                <a:spcPts val="1390"/>
              </a:lnSpc>
              <a:spcBef>
                <a:spcPts val="560"/>
              </a:spcBef>
            </a:pPr>
            <a:endParaRPr lang="en-US" sz="1200" dirty="0">
              <a:latin typeface="Arial"/>
              <a:cs typeface="Arial"/>
            </a:endParaRPr>
          </a:p>
          <a:p>
            <a:pPr marL="285750" marR="278130">
              <a:lnSpc>
                <a:spcPts val="1390"/>
              </a:lnSpc>
              <a:spcBef>
                <a:spcPts val="560"/>
              </a:spcBef>
            </a:pPr>
            <a:r>
              <a:rPr lang="en-US" sz="1200" b="1" dirty="0">
                <a:latin typeface="Arial"/>
                <a:cs typeface="Arial"/>
              </a:rPr>
              <a:t>Long-Term Growth Framework of 13-15%</a:t>
            </a:r>
          </a:p>
        </p:txBody>
      </p:sp>
      <p:sp>
        <p:nvSpPr>
          <p:cNvPr id="16" name="object 16"/>
          <p:cNvSpPr txBox="1"/>
          <p:nvPr/>
        </p:nvSpPr>
        <p:spPr>
          <a:xfrm>
            <a:off x="5240182" y="639337"/>
            <a:ext cx="3199765" cy="160941"/>
          </a:xfrm>
          <a:prstGeom prst="rect">
            <a:avLst/>
          </a:prstGeom>
          <a:ln w="25400">
            <a:noFill/>
          </a:ln>
        </p:spPr>
        <p:txBody>
          <a:bodyPr vert="horz" wrap="square" lIns="0" tIns="698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55"/>
              </a:spcBef>
            </a:pPr>
            <a:r>
              <a:rPr lang="en-US" sz="1000">
                <a:latin typeface="Arial" panose="020B0604020202020204" pitchFamily="34" charset="0"/>
                <a:cs typeface="Arial" panose="020B0604020202020204" pitchFamily="34" charset="0"/>
              </a:rPr>
              <a:t>Continued Mortgage Outperformance</a:t>
            </a:r>
            <a:endParaRPr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 descr="A graph with green rectangles&#10;&#10;Description automatically generated">
            <a:extLst>
              <a:ext uri="{FF2B5EF4-FFF2-40B4-BE49-F238E27FC236}">
                <a16:creationId xmlns:a16="http://schemas.microsoft.com/office/drawing/2014/main" id="{D0671086-0F1C-E38C-98C3-13225E3BEF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672" t="10001" r="5991"/>
          <a:stretch/>
        </p:blipFill>
        <p:spPr>
          <a:xfrm>
            <a:off x="5240183" y="907080"/>
            <a:ext cx="3199765" cy="1646013"/>
          </a:xfrm>
          <a:prstGeom prst="rect">
            <a:avLst/>
          </a:prstGeom>
          <a:ln>
            <a:noFill/>
          </a:ln>
        </p:spPr>
      </p:pic>
      <p:pic>
        <p:nvPicPr>
          <p:cNvPr id="24" name="Picture 23" descr="A graph of growth and recession&#10;&#10;Description automatically generated with medium confidence">
            <a:extLst>
              <a:ext uri="{FF2B5EF4-FFF2-40B4-BE49-F238E27FC236}">
                <a16:creationId xmlns:a16="http://schemas.microsoft.com/office/drawing/2014/main" id="{FB1A67D3-364A-4AAC-F123-ED6FA210BB7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358" b="16094"/>
          <a:stretch/>
        </p:blipFill>
        <p:spPr>
          <a:xfrm>
            <a:off x="3735084" y="2892267"/>
            <a:ext cx="5082187" cy="1879942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0215B360-4A1E-D7DB-B762-AAE05CB99B37}"/>
              </a:ext>
            </a:extLst>
          </p:cNvPr>
          <p:cNvSpPr txBox="1"/>
          <p:nvPr/>
        </p:nvSpPr>
        <p:spPr>
          <a:xfrm>
            <a:off x="4495800" y="2514344"/>
            <a:ext cx="4572000" cy="2718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278130" lvl="0" indent="0" defTabSz="914400" eaLnBrk="1" fontAlgn="auto" latinLnBrk="0" hangingPunct="1">
              <a:lnSpc>
                <a:spcPts val="1390"/>
              </a:lnSpc>
              <a:spcBef>
                <a:spcPts val="56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/>
                <a:cs typeface="Arial"/>
              </a:rPr>
              <a:t>Mortgage -15%, with 22 pts of mortgage outperformance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C7C3A1F-0063-6F87-A923-FA3977FCC702}"/>
              </a:ext>
            </a:extLst>
          </p:cNvPr>
          <p:cNvCxnSpPr/>
          <p:nvPr/>
        </p:nvCxnSpPr>
        <p:spPr>
          <a:xfrm>
            <a:off x="3048000" y="971550"/>
            <a:ext cx="19812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t>Thesis</a:t>
            </a:r>
            <a:r>
              <a:rPr spc="-25"/>
              <a:t> </a:t>
            </a:r>
            <a:r>
              <a:rPr lang="en-US" spc="-25"/>
              <a:t>2</a:t>
            </a:r>
            <a:r>
              <a:t>:</a:t>
            </a:r>
            <a:r>
              <a:rPr spc="-10"/>
              <a:t> </a:t>
            </a:r>
            <a:r>
              <a:rPr lang="en-US" spc="-10"/>
              <a:t>Management remains focused on reducing margins</a:t>
            </a:r>
            <a:endParaRPr spc="-10"/>
          </a:p>
        </p:txBody>
      </p:sp>
      <p:sp>
        <p:nvSpPr>
          <p:cNvPr id="3" name="object 3"/>
          <p:cNvSpPr/>
          <p:nvPr/>
        </p:nvSpPr>
        <p:spPr>
          <a:xfrm>
            <a:off x="270855" y="449155"/>
            <a:ext cx="8640445" cy="34290"/>
          </a:xfrm>
          <a:custGeom>
            <a:avLst/>
            <a:gdLst/>
            <a:ahLst/>
            <a:cxnLst/>
            <a:rect l="l" t="t" r="r" b="b"/>
            <a:pathLst>
              <a:path w="8640445" h="34290">
                <a:moveTo>
                  <a:pt x="8639999" y="0"/>
                </a:moveTo>
                <a:lnTo>
                  <a:pt x="8550" y="0"/>
                </a:lnTo>
                <a:lnTo>
                  <a:pt x="0" y="34199"/>
                </a:lnTo>
                <a:lnTo>
                  <a:pt x="8631450" y="34199"/>
                </a:lnTo>
                <a:lnTo>
                  <a:pt x="8639999" y="0"/>
                </a:lnTo>
                <a:close/>
              </a:path>
            </a:pathLst>
          </a:custGeom>
          <a:solidFill>
            <a:srgbClr val="B3254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258717" y="630726"/>
            <a:ext cx="8640445" cy="202620"/>
          </a:xfrm>
          <a:prstGeom prst="rect">
            <a:avLst/>
          </a:prstGeom>
          <a:solidFill>
            <a:srgbClr val="B32540"/>
          </a:solidFill>
        </p:spPr>
        <p:txBody>
          <a:bodyPr vert="horz" wrap="square" lIns="0" tIns="3302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260"/>
              </a:spcBef>
            </a:pPr>
            <a:r>
              <a:rPr lang="en-US" sz="1100" b="1">
                <a:solidFill>
                  <a:srgbClr val="FFFFFF"/>
                </a:solidFill>
                <a:latin typeface="Arial"/>
                <a:cs typeface="Arial"/>
              </a:rPr>
              <a:t>Path to 39%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270855" y="971550"/>
            <a:ext cx="5559425" cy="3356368"/>
          </a:xfrm>
          <a:prstGeom prst="rect">
            <a:avLst/>
          </a:prstGeom>
          <a:noFill/>
          <a:ln w="28575">
            <a:noFill/>
          </a:ln>
        </p:spPr>
        <p:txBody>
          <a:bodyPr vert="horz" wrap="square" lIns="0" tIns="8255" rIns="0" bIns="0" rtlCol="0">
            <a:spAutoFit/>
          </a:bodyPr>
          <a:lstStyle/>
          <a:p>
            <a:pPr marL="76835" marR="562610">
              <a:lnSpc>
                <a:spcPts val="1800"/>
              </a:lnSpc>
              <a:spcBef>
                <a:spcPts val="65"/>
              </a:spcBef>
              <a:tabLst>
                <a:tab pos="362585" algn="l"/>
              </a:tabLst>
            </a:pPr>
            <a:r>
              <a:rPr lang="en-US" sz="1050" dirty="0">
                <a:latin typeface="Arial"/>
                <a:cs typeface="Arial"/>
              </a:rPr>
              <a:t>50% of Revenue from EWS</a:t>
            </a:r>
          </a:p>
          <a:p>
            <a:pPr marL="76835" marR="562610">
              <a:lnSpc>
                <a:spcPts val="1800"/>
              </a:lnSpc>
              <a:spcBef>
                <a:spcPts val="65"/>
              </a:spcBef>
              <a:tabLst>
                <a:tab pos="362585" algn="l"/>
              </a:tabLst>
            </a:pPr>
            <a:endParaRPr lang="en-US" sz="1050" spc="-15" dirty="0">
              <a:latin typeface="Arial"/>
              <a:cs typeface="Arial"/>
            </a:endParaRPr>
          </a:p>
          <a:p>
            <a:pPr marL="76835" marR="562610">
              <a:lnSpc>
                <a:spcPts val="1800"/>
              </a:lnSpc>
              <a:spcBef>
                <a:spcPts val="65"/>
              </a:spcBef>
              <a:tabLst>
                <a:tab pos="362585" algn="l"/>
              </a:tabLst>
            </a:pPr>
            <a:r>
              <a:rPr lang="en-US" sz="1050" spc="-15" dirty="0">
                <a:latin typeface="Arial"/>
                <a:cs typeface="Arial"/>
              </a:rPr>
              <a:t>Workforce solutions is the highest margin segment at 50%</a:t>
            </a:r>
          </a:p>
          <a:p>
            <a:pPr marL="76835" marR="562610">
              <a:lnSpc>
                <a:spcPts val="1800"/>
              </a:lnSpc>
              <a:spcBef>
                <a:spcPts val="65"/>
              </a:spcBef>
              <a:tabLst>
                <a:tab pos="362585" algn="l"/>
              </a:tabLst>
            </a:pPr>
            <a:endParaRPr lang="en-US" sz="1050" spc="-15" dirty="0">
              <a:latin typeface="Arial"/>
              <a:cs typeface="Arial"/>
            </a:endParaRPr>
          </a:p>
          <a:p>
            <a:pPr marL="76835" marR="562610">
              <a:lnSpc>
                <a:spcPts val="1800"/>
              </a:lnSpc>
              <a:spcBef>
                <a:spcPts val="65"/>
              </a:spcBef>
              <a:tabLst>
                <a:tab pos="362585" algn="l"/>
              </a:tabLst>
            </a:pPr>
            <a:r>
              <a:rPr lang="en-US" sz="1050" dirty="0">
                <a:latin typeface="Arial"/>
                <a:cs typeface="Arial"/>
              </a:rPr>
              <a:t>Management predicts 50 bps </a:t>
            </a:r>
            <a:r>
              <a:rPr lang="en-US" sz="1050" dirty="0" err="1">
                <a:latin typeface="Arial"/>
                <a:cs typeface="Arial"/>
              </a:rPr>
              <a:t>yoy</a:t>
            </a:r>
            <a:r>
              <a:rPr lang="en-US" sz="1050" dirty="0">
                <a:latin typeface="Arial"/>
                <a:cs typeface="Arial"/>
              </a:rPr>
              <a:t> margin growth</a:t>
            </a:r>
          </a:p>
          <a:p>
            <a:pPr marL="76835" marR="562610">
              <a:lnSpc>
                <a:spcPts val="1800"/>
              </a:lnSpc>
              <a:spcBef>
                <a:spcPts val="65"/>
              </a:spcBef>
              <a:tabLst>
                <a:tab pos="362585" algn="l"/>
              </a:tabLst>
            </a:pPr>
            <a:endParaRPr lang="en-US" sz="1050" dirty="0">
              <a:latin typeface="Arial"/>
              <a:cs typeface="Arial"/>
            </a:endParaRPr>
          </a:p>
          <a:p>
            <a:pPr marL="76835" marR="189865">
              <a:lnSpc>
                <a:spcPct val="150000"/>
              </a:lnSpc>
              <a:tabLst>
                <a:tab pos="362585" algn="l"/>
              </a:tabLst>
            </a:pPr>
            <a:r>
              <a:rPr lang="en-US" sz="1050" dirty="0">
                <a:latin typeface="Arial"/>
                <a:cs typeface="Arial"/>
              </a:rPr>
              <a:t>Move to the cloud has made the segment more efficient</a:t>
            </a:r>
          </a:p>
          <a:p>
            <a:pPr marL="76835" marR="189865">
              <a:lnSpc>
                <a:spcPct val="150000"/>
              </a:lnSpc>
              <a:tabLst>
                <a:tab pos="362585" algn="l"/>
              </a:tabLst>
            </a:pPr>
            <a:endParaRPr lang="en-US" sz="1050" dirty="0">
              <a:latin typeface="Arial"/>
              <a:cs typeface="Arial"/>
            </a:endParaRPr>
          </a:p>
          <a:p>
            <a:pPr marL="76835" marR="189865">
              <a:lnSpc>
                <a:spcPct val="150000"/>
              </a:lnSpc>
              <a:tabLst>
                <a:tab pos="362585" algn="l"/>
              </a:tabLst>
            </a:pPr>
            <a:r>
              <a:rPr lang="en-US" sz="1050" spc="-30" dirty="0">
                <a:latin typeface="Arial"/>
                <a:cs typeface="Arial"/>
              </a:rPr>
              <a:t>$210M spending reduction in 2023 and $275M reduction in 2024</a:t>
            </a:r>
          </a:p>
          <a:p>
            <a:pPr marL="76835" marR="189865">
              <a:lnSpc>
                <a:spcPct val="150000"/>
              </a:lnSpc>
              <a:tabLst>
                <a:tab pos="362585" algn="l"/>
              </a:tabLst>
            </a:pPr>
            <a:endParaRPr lang="en-US" sz="1050" spc="-30" dirty="0">
              <a:latin typeface="Arial"/>
              <a:cs typeface="Arial"/>
            </a:endParaRPr>
          </a:p>
          <a:p>
            <a:pPr marL="76835" marR="189865">
              <a:lnSpc>
                <a:spcPct val="150000"/>
              </a:lnSpc>
              <a:tabLst>
                <a:tab pos="362585" algn="l"/>
              </a:tabLst>
            </a:pPr>
            <a:r>
              <a:rPr lang="en-US" sz="1050" dirty="0">
                <a:latin typeface="Arial"/>
                <a:cs typeface="Arial"/>
              </a:rPr>
              <a:t>Data breaches and lawsuits are largely behind the company</a:t>
            </a:r>
          </a:p>
          <a:p>
            <a:pPr marL="76835" marR="189865">
              <a:lnSpc>
                <a:spcPct val="150000"/>
              </a:lnSpc>
              <a:tabLst>
                <a:tab pos="362585" algn="l"/>
              </a:tabLst>
            </a:pPr>
            <a:endParaRPr lang="en-US" sz="1050" dirty="0">
              <a:latin typeface="Arial"/>
              <a:cs typeface="Arial"/>
            </a:endParaRPr>
          </a:p>
          <a:p>
            <a:pPr marL="76835" marR="189865">
              <a:lnSpc>
                <a:spcPct val="150000"/>
              </a:lnSpc>
              <a:tabLst>
                <a:tab pos="362585" algn="l"/>
              </a:tabLst>
            </a:pPr>
            <a:r>
              <a:rPr lang="en-US" sz="1050" dirty="0">
                <a:latin typeface="Arial"/>
                <a:cs typeface="Arial"/>
              </a:rPr>
              <a:t>Equifax is now an industry leader in data security</a:t>
            </a:r>
          </a:p>
          <a:p>
            <a:pPr marL="76835" marR="189865">
              <a:lnSpc>
                <a:spcPct val="150000"/>
              </a:lnSpc>
              <a:tabLst>
                <a:tab pos="362585" algn="l"/>
              </a:tabLst>
            </a:pPr>
            <a:endParaRPr sz="1000" b="1" dirty="0">
              <a:latin typeface="Arial"/>
              <a:cs typeface="Arial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2F3EB8B-8AC2-4363-7A96-73F48A5F4D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7200" y="1123950"/>
            <a:ext cx="4323928" cy="204597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68397" y="639081"/>
            <a:ext cx="5257332" cy="1699769"/>
          </a:xfrm>
          <a:custGeom>
            <a:avLst/>
            <a:gdLst/>
            <a:ahLst/>
            <a:cxnLst/>
            <a:rect l="l" t="t" r="r" b="b"/>
            <a:pathLst>
              <a:path w="6093460" h="1789429">
                <a:moveTo>
                  <a:pt x="6093376" y="0"/>
                </a:moveTo>
                <a:lnTo>
                  <a:pt x="0" y="0"/>
                </a:lnTo>
                <a:lnTo>
                  <a:pt x="0" y="1789073"/>
                </a:lnTo>
                <a:lnTo>
                  <a:pt x="6093376" y="1789073"/>
                </a:lnTo>
                <a:lnTo>
                  <a:pt x="6093376" y="0"/>
                </a:lnTo>
                <a:close/>
              </a:path>
            </a:pathLst>
          </a:custGeom>
          <a:solidFill>
            <a:srgbClr val="B32541">
              <a:alpha val="25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270855" y="456775"/>
            <a:ext cx="8640445" cy="34290"/>
          </a:xfrm>
          <a:custGeom>
            <a:avLst/>
            <a:gdLst/>
            <a:ahLst/>
            <a:cxnLst/>
            <a:rect l="l" t="t" r="r" b="b"/>
            <a:pathLst>
              <a:path w="8640445" h="34290">
                <a:moveTo>
                  <a:pt x="8639999" y="0"/>
                </a:moveTo>
                <a:lnTo>
                  <a:pt x="8550" y="0"/>
                </a:lnTo>
                <a:lnTo>
                  <a:pt x="0" y="34199"/>
                </a:lnTo>
                <a:lnTo>
                  <a:pt x="8631450" y="34199"/>
                </a:lnTo>
                <a:lnTo>
                  <a:pt x="8639999" y="0"/>
                </a:lnTo>
                <a:close/>
              </a:path>
            </a:pathLst>
          </a:custGeom>
          <a:solidFill>
            <a:srgbClr val="B3254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326721" y="162051"/>
            <a:ext cx="7466330" cy="2590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600" b="1" dirty="0">
                <a:latin typeface="Arial"/>
                <a:cs typeface="Arial"/>
              </a:rPr>
              <a:t>Thesis 3: Rebound in the mortgage industry is underestimated</a:t>
            </a:r>
            <a:endParaRPr sz="1600" dirty="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334095" y="702852"/>
            <a:ext cx="5083479" cy="15722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7815" indent="-285115">
              <a:lnSpc>
                <a:spcPct val="100000"/>
              </a:lnSpc>
              <a:spcBef>
                <a:spcPts val="100"/>
              </a:spcBef>
              <a:buChar char="•"/>
              <a:tabLst>
                <a:tab pos="297815" algn="l"/>
              </a:tabLst>
            </a:pPr>
            <a:r>
              <a:rPr lang="en-US" sz="1400">
                <a:latin typeface="Arial"/>
                <a:cs typeface="Arial"/>
              </a:rPr>
              <a:t>Management has made these growth assumptions with poor market conditions in mind</a:t>
            </a:r>
          </a:p>
          <a:p>
            <a:pPr marL="297815" indent="-285115">
              <a:lnSpc>
                <a:spcPct val="100000"/>
              </a:lnSpc>
              <a:spcBef>
                <a:spcPts val="100"/>
              </a:spcBef>
              <a:buChar char="•"/>
              <a:tabLst>
                <a:tab pos="297815" algn="l"/>
              </a:tabLst>
            </a:pPr>
            <a:endParaRPr lang="en-US" sz="1400">
              <a:latin typeface="Arial"/>
              <a:cs typeface="Arial"/>
            </a:endParaRPr>
          </a:p>
          <a:p>
            <a:pPr marL="297815" indent="-285115">
              <a:lnSpc>
                <a:spcPct val="100000"/>
              </a:lnSpc>
              <a:spcBef>
                <a:spcPts val="100"/>
              </a:spcBef>
              <a:buChar char="•"/>
              <a:tabLst>
                <a:tab pos="297815" algn="l"/>
              </a:tabLst>
            </a:pPr>
            <a:r>
              <a:rPr lang="en-US" sz="1400">
                <a:latin typeface="Arial"/>
                <a:cs typeface="Arial"/>
              </a:rPr>
              <a:t>They predict levels to return to 2015-19 averages in the next 3-5 years</a:t>
            </a:r>
          </a:p>
          <a:p>
            <a:pPr marL="297815" indent="-285115">
              <a:lnSpc>
                <a:spcPct val="100000"/>
              </a:lnSpc>
              <a:spcBef>
                <a:spcPts val="100"/>
              </a:spcBef>
              <a:buChar char="•"/>
              <a:tabLst>
                <a:tab pos="297815" algn="l"/>
              </a:tabLst>
            </a:pPr>
            <a:endParaRPr lang="en-US" sz="1400">
              <a:latin typeface="Arial"/>
              <a:cs typeface="Arial"/>
            </a:endParaRPr>
          </a:p>
          <a:p>
            <a:pPr marL="297815" indent="-285115">
              <a:lnSpc>
                <a:spcPct val="100000"/>
              </a:lnSpc>
              <a:spcBef>
                <a:spcPts val="100"/>
              </a:spcBef>
              <a:buChar char="•"/>
              <a:tabLst>
                <a:tab pos="297815" algn="l"/>
              </a:tabLst>
            </a:pPr>
            <a:r>
              <a:rPr lang="en-US" sz="1400">
                <a:latin typeface="Arial"/>
                <a:cs typeface="Arial"/>
              </a:rPr>
              <a:t>There is a realistic path to that recovery</a:t>
            </a:r>
          </a:p>
        </p:txBody>
      </p:sp>
      <p:pic>
        <p:nvPicPr>
          <p:cNvPr id="21" name="Picture 20" descr="A graph of a graph showing the growth of a mortgage market&#10;&#10;Description automatically generated with medium confidence">
            <a:extLst>
              <a:ext uri="{FF2B5EF4-FFF2-40B4-BE49-F238E27FC236}">
                <a16:creationId xmlns:a16="http://schemas.microsoft.com/office/drawing/2014/main" id="{F4A950EA-7D63-E3FF-585A-18745A6782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397" y="2522588"/>
            <a:ext cx="5257332" cy="2244175"/>
          </a:xfrm>
          <a:prstGeom prst="rect">
            <a:avLst/>
          </a:prstGeom>
        </p:spPr>
      </p:pic>
      <p:sp>
        <p:nvSpPr>
          <p:cNvPr id="22" name="object 12">
            <a:extLst>
              <a:ext uri="{FF2B5EF4-FFF2-40B4-BE49-F238E27FC236}">
                <a16:creationId xmlns:a16="http://schemas.microsoft.com/office/drawing/2014/main" id="{F7B145B9-4340-7765-C501-72BFCBA599FB}"/>
              </a:ext>
            </a:extLst>
          </p:cNvPr>
          <p:cNvSpPr txBox="1"/>
          <p:nvPr/>
        </p:nvSpPr>
        <p:spPr>
          <a:xfrm>
            <a:off x="5867400" y="657655"/>
            <a:ext cx="3043900" cy="2843086"/>
          </a:xfrm>
          <a:prstGeom prst="rect">
            <a:avLst/>
          </a:prstGeom>
          <a:ln w="12700">
            <a:solidFill>
              <a:srgbClr val="B32541"/>
            </a:solidFill>
          </a:ln>
        </p:spPr>
        <p:txBody>
          <a:bodyPr vert="horz" wrap="square" lIns="0" tIns="46990" rIns="0" bIns="0" rtlCol="0">
            <a:spAutoFit/>
          </a:bodyPr>
          <a:lstStyle/>
          <a:p>
            <a:pPr marL="90805">
              <a:lnSpc>
                <a:spcPts val="925"/>
              </a:lnSpc>
              <a:spcBef>
                <a:spcPts val="370"/>
              </a:spcBef>
            </a:pPr>
            <a:r>
              <a:rPr lang="en-US" sz="800" b="1" dirty="0">
                <a:latin typeface="Times New Roman"/>
                <a:cs typeface="Times New Roman"/>
              </a:rPr>
              <a:t>Rate hikes have likely stopped</a:t>
            </a:r>
          </a:p>
          <a:p>
            <a:pPr marL="90805">
              <a:lnSpc>
                <a:spcPts val="925"/>
              </a:lnSpc>
              <a:spcBef>
                <a:spcPts val="370"/>
              </a:spcBef>
            </a:pPr>
            <a:endParaRPr lang="en-US" sz="800" dirty="0">
              <a:latin typeface="Times New Roman"/>
              <a:cs typeface="Times New Roman"/>
            </a:endParaRPr>
          </a:p>
          <a:p>
            <a:pPr marL="90805">
              <a:lnSpc>
                <a:spcPts val="925"/>
              </a:lnSpc>
              <a:spcBef>
                <a:spcPts val="370"/>
              </a:spcBef>
            </a:pPr>
            <a:r>
              <a:rPr lang="en-US" sz="800" b="1" dirty="0">
                <a:latin typeface="Times New Roman"/>
                <a:cs typeface="Times New Roman"/>
              </a:rPr>
              <a:t>However still “higher for longer”</a:t>
            </a:r>
          </a:p>
          <a:p>
            <a:pPr marL="90805">
              <a:lnSpc>
                <a:spcPts val="925"/>
              </a:lnSpc>
              <a:spcBef>
                <a:spcPts val="370"/>
              </a:spcBef>
            </a:pPr>
            <a:r>
              <a:rPr lang="en-US" sz="800" b="1" dirty="0">
                <a:latin typeface="Times New Roman"/>
                <a:cs typeface="Times New Roman"/>
              </a:rPr>
              <a:t>   </a:t>
            </a:r>
          </a:p>
          <a:p>
            <a:pPr marL="90805">
              <a:lnSpc>
                <a:spcPts val="925"/>
              </a:lnSpc>
              <a:spcBef>
                <a:spcPts val="370"/>
              </a:spcBef>
            </a:pPr>
            <a:r>
              <a:rPr lang="en-US" sz="800" b="1" dirty="0">
                <a:latin typeface="Times New Roman"/>
                <a:cs typeface="Times New Roman"/>
              </a:rPr>
              <a:t>Won’t get back down to 4% but 5-6% rates in 2-3 years is achievable</a:t>
            </a:r>
          </a:p>
          <a:p>
            <a:pPr marL="90805">
              <a:lnSpc>
                <a:spcPts val="925"/>
              </a:lnSpc>
              <a:spcBef>
                <a:spcPts val="370"/>
              </a:spcBef>
            </a:pPr>
            <a:endParaRPr lang="en-US" sz="800" b="1" dirty="0">
              <a:latin typeface="Times New Roman"/>
              <a:cs typeface="Times New Roman"/>
            </a:endParaRPr>
          </a:p>
          <a:p>
            <a:pPr marL="90805">
              <a:lnSpc>
                <a:spcPts val="925"/>
              </a:lnSpc>
              <a:spcBef>
                <a:spcPts val="370"/>
              </a:spcBef>
            </a:pPr>
            <a:r>
              <a:rPr lang="en-US" sz="800" b="1" dirty="0">
                <a:latin typeface="Times New Roman"/>
                <a:cs typeface="Times New Roman"/>
              </a:rPr>
              <a:t>Spread to 10 Year Treasury will regress to mean</a:t>
            </a:r>
          </a:p>
          <a:p>
            <a:pPr marL="90805">
              <a:lnSpc>
                <a:spcPts val="925"/>
              </a:lnSpc>
              <a:spcBef>
                <a:spcPts val="370"/>
              </a:spcBef>
            </a:pPr>
            <a:endParaRPr lang="en-US" sz="800" b="1" dirty="0">
              <a:latin typeface="Times New Roman"/>
              <a:cs typeface="Times New Roman"/>
            </a:endParaRPr>
          </a:p>
          <a:p>
            <a:pPr marL="90805">
              <a:lnSpc>
                <a:spcPts val="925"/>
              </a:lnSpc>
              <a:spcBef>
                <a:spcPts val="370"/>
              </a:spcBef>
            </a:pPr>
            <a:r>
              <a:rPr lang="en-US" sz="800" b="1" dirty="0">
                <a:latin typeface="Times New Roman"/>
                <a:cs typeface="Times New Roman"/>
              </a:rPr>
              <a:t>Current spread is 3%, mean over last 25 years has been 1.85%</a:t>
            </a:r>
          </a:p>
          <a:p>
            <a:pPr marL="90805">
              <a:lnSpc>
                <a:spcPts val="925"/>
              </a:lnSpc>
              <a:spcBef>
                <a:spcPts val="370"/>
              </a:spcBef>
            </a:pPr>
            <a:endParaRPr lang="en-US" sz="800" b="1" dirty="0">
              <a:latin typeface="Times New Roman"/>
              <a:cs typeface="Times New Roman"/>
            </a:endParaRPr>
          </a:p>
          <a:p>
            <a:pPr marL="90805">
              <a:lnSpc>
                <a:spcPts val="925"/>
              </a:lnSpc>
              <a:spcBef>
                <a:spcPts val="370"/>
              </a:spcBef>
            </a:pPr>
            <a:r>
              <a:rPr lang="en-US" sz="800" b="1" dirty="0">
                <a:latin typeface="Times New Roman"/>
                <a:cs typeface="Times New Roman"/>
              </a:rPr>
              <a:t>Spread has increased due to inverted yield curve and prepayment risk</a:t>
            </a:r>
          </a:p>
          <a:p>
            <a:pPr marL="90805">
              <a:lnSpc>
                <a:spcPts val="925"/>
              </a:lnSpc>
              <a:spcBef>
                <a:spcPts val="370"/>
              </a:spcBef>
            </a:pPr>
            <a:endParaRPr lang="en-US" sz="800" b="1" dirty="0">
              <a:latin typeface="Times New Roman"/>
              <a:cs typeface="Times New Roman"/>
            </a:endParaRPr>
          </a:p>
          <a:p>
            <a:pPr marL="90805">
              <a:lnSpc>
                <a:spcPts val="925"/>
              </a:lnSpc>
              <a:spcBef>
                <a:spcPts val="370"/>
              </a:spcBef>
            </a:pPr>
            <a:r>
              <a:rPr lang="en-US" sz="800" b="1" dirty="0">
                <a:latin typeface="Times New Roman"/>
                <a:cs typeface="Times New Roman"/>
              </a:rPr>
              <a:t>Rates at that level would support a recovery to pre-pandemic averages</a:t>
            </a:r>
          </a:p>
          <a:p>
            <a:pPr marL="90805">
              <a:lnSpc>
                <a:spcPts val="925"/>
              </a:lnSpc>
              <a:spcBef>
                <a:spcPts val="370"/>
              </a:spcBef>
            </a:pPr>
            <a:endParaRPr lang="en-US" sz="800" b="1" dirty="0">
              <a:latin typeface="Times New Roman"/>
              <a:cs typeface="Times New Roman"/>
            </a:endParaRPr>
          </a:p>
          <a:p>
            <a:pPr marL="90805">
              <a:lnSpc>
                <a:spcPts val="925"/>
              </a:lnSpc>
              <a:spcBef>
                <a:spcPts val="370"/>
              </a:spcBef>
            </a:pPr>
            <a:endParaRPr sz="8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_SLIDE_TYPE" val="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_SLIDE_TYPE" val="6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97A7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2049</TotalTime>
  <Words>1606</Words>
  <Application>Microsoft Macintosh PowerPoint</Application>
  <PresentationFormat>On-screen Show (16:9)</PresentationFormat>
  <Paragraphs>658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-apple-system</vt:lpstr>
      <vt:lpstr>Arial</vt:lpstr>
      <vt:lpstr>Arial-BoldItalicMT</vt:lpstr>
      <vt:lpstr>Calibri</vt:lpstr>
      <vt:lpstr>Tahoma</vt:lpstr>
      <vt:lpstr>Times New Roman</vt:lpstr>
      <vt:lpstr>Verdana</vt:lpstr>
      <vt:lpstr>Office Theme</vt:lpstr>
      <vt:lpstr>PowerPoint Presentation</vt:lpstr>
      <vt:lpstr>Summary</vt:lpstr>
      <vt:lpstr>EFX Overview</vt:lpstr>
      <vt:lpstr>Company Segments</vt:lpstr>
      <vt:lpstr>Investment Opportunity</vt:lpstr>
      <vt:lpstr>10 YEAR PRICE HISTORY</vt:lpstr>
      <vt:lpstr>Thesis 1: Strong non-mortgage organic growth is sustaining revenues in EWS </vt:lpstr>
      <vt:lpstr>Thesis 2: Management remains focused on reducing margins</vt:lpstr>
      <vt:lpstr>PowerPoint Presentation</vt:lpstr>
      <vt:lpstr>PowerPoint Presentation</vt:lpstr>
      <vt:lpstr>PowerPoint Presentation</vt:lpstr>
      <vt:lpstr>REVENUE/MARGINS BUILD </vt:lpstr>
      <vt:lpstr>Risks</vt:lpstr>
      <vt:lpstr>Recommendation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Cole Dumont</cp:lastModifiedBy>
  <cp:revision>1</cp:revision>
  <dcterms:created xsi:type="dcterms:W3CDTF">2023-11-28T13:01:23Z</dcterms:created>
  <dcterms:modified xsi:type="dcterms:W3CDTF">2023-11-29T23:20:44Z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2023-10-31T00:00:00Z</vt:filetime>
  </property>
  <property fmtid="{D5CDD505-2E9C-101B-9397-08002B2CF9AE}" pid="3" name="LastSaved">
    <vt:filetime>2023-11-28T00:00:00Z</vt:filetime>
  </property>
  <property fmtid="{D5CDD505-2E9C-101B-9397-08002B2CF9AE}" pid="4" name="Producer">
    <vt:lpwstr>macOS Version 12.1 (Build 21C52) Quartz PDFContext</vt:lpwstr>
  </property>
</Properties>
</file>